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6"/>
  </p:notesMasterIdLst>
  <p:sldIdLst>
    <p:sldId id="256" r:id="rId2"/>
    <p:sldId id="257" r:id="rId3"/>
    <p:sldId id="304" r:id="rId4"/>
    <p:sldId id="258" r:id="rId5"/>
    <p:sldId id="309" r:id="rId6"/>
    <p:sldId id="310" r:id="rId7"/>
    <p:sldId id="259" r:id="rId8"/>
    <p:sldId id="260" r:id="rId9"/>
    <p:sldId id="261" r:id="rId10"/>
    <p:sldId id="262" r:id="rId11"/>
    <p:sldId id="264" r:id="rId12"/>
    <p:sldId id="263" r:id="rId13"/>
    <p:sldId id="265" r:id="rId14"/>
    <p:sldId id="267" r:id="rId15"/>
    <p:sldId id="268" r:id="rId16"/>
    <p:sldId id="269" r:id="rId17"/>
    <p:sldId id="270" r:id="rId18"/>
    <p:sldId id="312" r:id="rId19"/>
    <p:sldId id="271" r:id="rId20"/>
    <p:sldId id="311" r:id="rId21"/>
    <p:sldId id="272" r:id="rId22"/>
    <p:sldId id="273" r:id="rId23"/>
    <p:sldId id="274" r:id="rId24"/>
    <p:sldId id="275" r:id="rId25"/>
    <p:sldId id="276" r:id="rId26"/>
    <p:sldId id="277" r:id="rId27"/>
    <p:sldId id="278" r:id="rId28"/>
    <p:sldId id="279" r:id="rId29"/>
    <p:sldId id="280" r:id="rId30"/>
    <p:sldId id="281" r:id="rId31"/>
    <p:sldId id="303" r:id="rId32"/>
    <p:sldId id="282" r:id="rId33"/>
    <p:sldId id="313"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6" r:id="rId52"/>
    <p:sldId id="308" r:id="rId53"/>
    <p:sldId id="305" r:id="rId54"/>
    <p:sldId id="300" r:id="rId55"/>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iPv4aOq6aa8qI79rbZlhC1+8mO/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00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AB365D-9097-4E97-BE04-F8E9FAEB6F28}" v="18" dt="2024-01-22T03:58:36.8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89" autoAdjust="0"/>
    <p:restoredTop sz="95628" autoAdjust="0"/>
  </p:normalViewPr>
  <p:slideViewPr>
    <p:cSldViewPr snapToGrid="0">
      <p:cViewPr varScale="1">
        <p:scale>
          <a:sx n="92" d="100"/>
          <a:sy n="92" d="100"/>
        </p:scale>
        <p:origin x="1119"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scilla Nyamai" userId="d8e0452a-ae16-488e-aad4-f7f0f7049767" providerId="ADAL" clId="{45AB365D-9097-4E97-BE04-F8E9FAEB6F28}"/>
    <pc:docChg chg="undo redo custSel addSld delSld modSld sldOrd">
      <pc:chgData name="Priscilla Nyamai" userId="d8e0452a-ae16-488e-aad4-f7f0f7049767" providerId="ADAL" clId="{45AB365D-9097-4E97-BE04-F8E9FAEB6F28}" dt="2024-01-22T04:16:03.246" v="11063" actId="20577"/>
      <pc:docMkLst>
        <pc:docMk/>
      </pc:docMkLst>
      <pc:sldChg chg="modSp mod">
        <pc:chgData name="Priscilla Nyamai" userId="d8e0452a-ae16-488e-aad4-f7f0f7049767" providerId="ADAL" clId="{45AB365D-9097-4E97-BE04-F8E9FAEB6F28}" dt="2024-01-18T20:48:04.367" v="210" actId="20577"/>
        <pc:sldMkLst>
          <pc:docMk/>
          <pc:sldMk cId="0" sldId="256"/>
        </pc:sldMkLst>
        <pc:spChg chg="mod">
          <ac:chgData name="Priscilla Nyamai" userId="d8e0452a-ae16-488e-aad4-f7f0f7049767" providerId="ADAL" clId="{45AB365D-9097-4E97-BE04-F8E9FAEB6F28}" dt="2024-01-18T20:48:04.367" v="210" actId="20577"/>
          <ac:spMkLst>
            <pc:docMk/>
            <pc:sldMk cId="0" sldId="256"/>
            <ac:spMk id="89" creationId="{00000000-0000-0000-0000-000000000000}"/>
          </ac:spMkLst>
        </pc:spChg>
      </pc:sldChg>
      <pc:sldChg chg="modSp mod">
        <pc:chgData name="Priscilla Nyamai" userId="d8e0452a-ae16-488e-aad4-f7f0f7049767" providerId="ADAL" clId="{45AB365D-9097-4E97-BE04-F8E9FAEB6F28}" dt="2024-01-18T20:57:36.697" v="251" actId="20577"/>
        <pc:sldMkLst>
          <pc:docMk/>
          <pc:sldMk cId="0" sldId="257"/>
        </pc:sldMkLst>
        <pc:spChg chg="mod">
          <ac:chgData name="Priscilla Nyamai" userId="d8e0452a-ae16-488e-aad4-f7f0f7049767" providerId="ADAL" clId="{45AB365D-9097-4E97-BE04-F8E9FAEB6F28}" dt="2024-01-18T20:57:36.697" v="251" actId="20577"/>
          <ac:spMkLst>
            <pc:docMk/>
            <pc:sldMk cId="0" sldId="257"/>
            <ac:spMk id="96" creationId="{00000000-0000-0000-0000-000000000000}"/>
          </ac:spMkLst>
        </pc:spChg>
      </pc:sldChg>
      <pc:sldChg chg="addSp delSp modSp mod">
        <pc:chgData name="Priscilla Nyamai" userId="d8e0452a-ae16-488e-aad4-f7f0f7049767" providerId="ADAL" clId="{45AB365D-9097-4E97-BE04-F8E9FAEB6F28}" dt="2024-01-19T17:45:57.826" v="2569" actId="164"/>
        <pc:sldMkLst>
          <pc:docMk/>
          <pc:sldMk cId="0" sldId="258"/>
        </pc:sldMkLst>
        <pc:spChg chg="mod">
          <ac:chgData name="Priscilla Nyamai" userId="d8e0452a-ae16-488e-aad4-f7f0f7049767" providerId="ADAL" clId="{45AB365D-9097-4E97-BE04-F8E9FAEB6F28}" dt="2024-01-18T20:57:57.652" v="258" actId="20577"/>
          <ac:spMkLst>
            <pc:docMk/>
            <pc:sldMk cId="0" sldId="258"/>
            <ac:spMk id="104" creationId="{00000000-0000-0000-0000-000000000000}"/>
          </ac:spMkLst>
        </pc:spChg>
        <pc:spChg chg="mod">
          <ac:chgData name="Priscilla Nyamai" userId="d8e0452a-ae16-488e-aad4-f7f0f7049767" providerId="ADAL" clId="{45AB365D-9097-4E97-BE04-F8E9FAEB6F28}" dt="2024-01-19T17:44:52.877" v="2559" actId="113"/>
          <ac:spMkLst>
            <pc:docMk/>
            <pc:sldMk cId="0" sldId="258"/>
            <ac:spMk id="105" creationId="{00000000-0000-0000-0000-000000000000}"/>
          </ac:spMkLst>
        </pc:spChg>
        <pc:grpChg chg="add mod">
          <ac:chgData name="Priscilla Nyamai" userId="d8e0452a-ae16-488e-aad4-f7f0f7049767" providerId="ADAL" clId="{45AB365D-9097-4E97-BE04-F8E9FAEB6F28}" dt="2024-01-19T17:45:57.826" v="2569" actId="164"/>
          <ac:grpSpMkLst>
            <pc:docMk/>
            <pc:sldMk cId="0" sldId="258"/>
            <ac:grpSpMk id="6" creationId="{3C0A68D5-8C0D-32AE-3DAB-B2C746411389}"/>
          </ac:grpSpMkLst>
        </pc:grpChg>
        <pc:picChg chg="mod">
          <ac:chgData name="Priscilla Nyamai" userId="d8e0452a-ae16-488e-aad4-f7f0f7049767" providerId="ADAL" clId="{45AB365D-9097-4E97-BE04-F8E9FAEB6F28}" dt="2024-01-19T17:45:57.826" v="2569" actId="164"/>
          <ac:picMkLst>
            <pc:docMk/>
            <pc:sldMk cId="0" sldId="258"/>
            <ac:picMk id="106" creationId="{00000000-0000-0000-0000-000000000000}"/>
          </ac:picMkLst>
        </pc:picChg>
        <pc:cxnChg chg="add del">
          <ac:chgData name="Priscilla Nyamai" userId="d8e0452a-ae16-488e-aad4-f7f0f7049767" providerId="ADAL" clId="{45AB365D-9097-4E97-BE04-F8E9FAEB6F28}" dt="2024-01-19T17:45:21.463" v="2561" actId="478"/>
          <ac:cxnSpMkLst>
            <pc:docMk/>
            <pc:sldMk cId="0" sldId="258"/>
            <ac:cxnSpMk id="3" creationId="{4F4E145C-0427-8741-C32B-3BF57471EF33}"/>
          </ac:cxnSpMkLst>
        </pc:cxnChg>
        <pc:cxnChg chg="add mod">
          <ac:chgData name="Priscilla Nyamai" userId="d8e0452a-ae16-488e-aad4-f7f0f7049767" providerId="ADAL" clId="{45AB365D-9097-4E97-BE04-F8E9FAEB6F28}" dt="2024-01-19T17:45:57.826" v="2569" actId="164"/>
          <ac:cxnSpMkLst>
            <pc:docMk/>
            <pc:sldMk cId="0" sldId="258"/>
            <ac:cxnSpMk id="5" creationId="{1E9B1152-F711-675C-B853-6A49FA1D706C}"/>
          </ac:cxnSpMkLst>
        </pc:cxnChg>
      </pc:sldChg>
      <pc:sldChg chg="modSp mod ord">
        <pc:chgData name="Priscilla Nyamai" userId="d8e0452a-ae16-488e-aad4-f7f0f7049767" providerId="ADAL" clId="{45AB365D-9097-4E97-BE04-F8E9FAEB6F28}" dt="2024-01-19T17:52:47.542" v="3000" actId="6549"/>
        <pc:sldMkLst>
          <pc:docMk/>
          <pc:sldMk cId="0" sldId="259"/>
        </pc:sldMkLst>
        <pc:spChg chg="mod">
          <ac:chgData name="Priscilla Nyamai" userId="d8e0452a-ae16-488e-aad4-f7f0f7049767" providerId="ADAL" clId="{45AB365D-9097-4E97-BE04-F8E9FAEB6F28}" dt="2024-01-19T17:52:47.542" v="3000" actId="6549"/>
          <ac:spMkLst>
            <pc:docMk/>
            <pc:sldMk cId="0" sldId="259"/>
            <ac:spMk id="112" creationId="{00000000-0000-0000-0000-000000000000}"/>
          </ac:spMkLst>
        </pc:spChg>
        <pc:spChg chg="mod">
          <ac:chgData name="Priscilla Nyamai" userId="d8e0452a-ae16-488e-aad4-f7f0f7049767" providerId="ADAL" clId="{45AB365D-9097-4E97-BE04-F8E9FAEB6F28}" dt="2024-01-19T17:52:14.993" v="2976" actId="20577"/>
          <ac:spMkLst>
            <pc:docMk/>
            <pc:sldMk cId="0" sldId="259"/>
            <ac:spMk id="113" creationId="{00000000-0000-0000-0000-000000000000}"/>
          </ac:spMkLst>
        </pc:spChg>
        <pc:picChg chg="mod">
          <ac:chgData name="Priscilla Nyamai" userId="d8e0452a-ae16-488e-aad4-f7f0f7049767" providerId="ADAL" clId="{45AB365D-9097-4E97-BE04-F8E9FAEB6F28}" dt="2024-01-18T21:24:41.917" v="2409" actId="14100"/>
          <ac:picMkLst>
            <pc:docMk/>
            <pc:sldMk cId="0" sldId="259"/>
            <ac:picMk id="114" creationId="{00000000-0000-0000-0000-000000000000}"/>
          </ac:picMkLst>
        </pc:picChg>
      </pc:sldChg>
      <pc:sldChg chg="modSp mod">
        <pc:chgData name="Priscilla Nyamai" userId="d8e0452a-ae16-488e-aad4-f7f0f7049767" providerId="ADAL" clId="{45AB365D-9097-4E97-BE04-F8E9FAEB6F28}" dt="2024-01-19T17:57:33.886" v="3262" actId="20577"/>
        <pc:sldMkLst>
          <pc:docMk/>
          <pc:sldMk cId="0" sldId="260"/>
        </pc:sldMkLst>
        <pc:spChg chg="mod">
          <ac:chgData name="Priscilla Nyamai" userId="d8e0452a-ae16-488e-aad4-f7f0f7049767" providerId="ADAL" clId="{45AB365D-9097-4E97-BE04-F8E9FAEB6F28}" dt="2024-01-19T17:57:33.886" v="3262" actId="20577"/>
          <ac:spMkLst>
            <pc:docMk/>
            <pc:sldMk cId="0" sldId="260"/>
            <ac:spMk id="121" creationId="{00000000-0000-0000-0000-000000000000}"/>
          </ac:spMkLst>
        </pc:spChg>
        <pc:picChg chg="mod">
          <ac:chgData name="Priscilla Nyamai" userId="d8e0452a-ae16-488e-aad4-f7f0f7049767" providerId="ADAL" clId="{45AB365D-9097-4E97-BE04-F8E9FAEB6F28}" dt="2024-01-19T17:57:05.019" v="3261" actId="1076"/>
          <ac:picMkLst>
            <pc:docMk/>
            <pc:sldMk cId="0" sldId="260"/>
            <ac:picMk id="122" creationId="{00000000-0000-0000-0000-000000000000}"/>
          </ac:picMkLst>
        </pc:picChg>
      </pc:sldChg>
      <pc:sldChg chg="modSp mod">
        <pc:chgData name="Priscilla Nyamai" userId="d8e0452a-ae16-488e-aad4-f7f0f7049767" providerId="ADAL" clId="{45AB365D-9097-4E97-BE04-F8E9FAEB6F28}" dt="2024-01-19T17:59:53.148" v="3429" actId="6549"/>
        <pc:sldMkLst>
          <pc:docMk/>
          <pc:sldMk cId="0" sldId="261"/>
        </pc:sldMkLst>
        <pc:spChg chg="mod">
          <ac:chgData name="Priscilla Nyamai" userId="d8e0452a-ae16-488e-aad4-f7f0f7049767" providerId="ADAL" clId="{45AB365D-9097-4E97-BE04-F8E9FAEB6F28}" dt="2024-01-19T17:59:53.148" v="3429" actId="6549"/>
          <ac:spMkLst>
            <pc:docMk/>
            <pc:sldMk cId="0" sldId="261"/>
            <ac:spMk id="128" creationId="{00000000-0000-0000-0000-000000000000}"/>
          </ac:spMkLst>
        </pc:spChg>
      </pc:sldChg>
      <pc:sldChg chg="addSp modSp mod">
        <pc:chgData name="Priscilla Nyamai" userId="d8e0452a-ae16-488e-aad4-f7f0f7049767" providerId="ADAL" clId="{45AB365D-9097-4E97-BE04-F8E9FAEB6F28}" dt="2024-01-19T18:12:16.825" v="4387" actId="14100"/>
        <pc:sldMkLst>
          <pc:docMk/>
          <pc:sldMk cId="0" sldId="262"/>
        </pc:sldMkLst>
        <pc:spChg chg="mod">
          <ac:chgData name="Priscilla Nyamai" userId="d8e0452a-ae16-488e-aad4-f7f0f7049767" providerId="ADAL" clId="{45AB365D-9097-4E97-BE04-F8E9FAEB6F28}" dt="2024-01-19T18:12:12.270" v="4386" actId="113"/>
          <ac:spMkLst>
            <pc:docMk/>
            <pc:sldMk cId="0" sldId="262"/>
            <ac:spMk id="135" creationId="{00000000-0000-0000-0000-000000000000}"/>
          </ac:spMkLst>
        </pc:spChg>
        <pc:grpChg chg="add mod">
          <ac:chgData name="Priscilla Nyamai" userId="d8e0452a-ae16-488e-aad4-f7f0f7049767" providerId="ADAL" clId="{45AB365D-9097-4E97-BE04-F8E9FAEB6F28}" dt="2024-01-19T18:07:13.347" v="3971" actId="164"/>
          <ac:grpSpMkLst>
            <pc:docMk/>
            <pc:sldMk cId="0" sldId="262"/>
            <ac:grpSpMk id="5" creationId="{BA2E979E-27FB-0F75-F665-A0EED29D09E1}"/>
          </ac:grpSpMkLst>
        </pc:grpChg>
        <pc:grpChg chg="add mod">
          <ac:chgData name="Priscilla Nyamai" userId="d8e0452a-ae16-488e-aad4-f7f0f7049767" providerId="ADAL" clId="{45AB365D-9097-4E97-BE04-F8E9FAEB6F28}" dt="2024-01-19T18:12:16.825" v="4387" actId="14100"/>
          <ac:grpSpMkLst>
            <pc:docMk/>
            <pc:sldMk cId="0" sldId="262"/>
            <ac:grpSpMk id="7" creationId="{D014EC19-3C28-EF38-5E38-E8B065B613FF}"/>
          </ac:grpSpMkLst>
        </pc:grpChg>
        <pc:picChg chg="mod">
          <ac:chgData name="Priscilla Nyamai" userId="d8e0452a-ae16-488e-aad4-f7f0f7049767" providerId="ADAL" clId="{45AB365D-9097-4E97-BE04-F8E9FAEB6F28}" dt="2024-01-19T18:03:43.798" v="3728" actId="164"/>
          <ac:picMkLst>
            <pc:docMk/>
            <pc:sldMk cId="0" sldId="262"/>
            <ac:picMk id="136" creationId="{00000000-0000-0000-0000-000000000000}"/>
          </ac:picMkLst>
        </pc:picChg>
        <pc:cxnChg chg="add mod">
          <ac:chgData name="Priscilla Nyamai" userId="d8e0452a-ae16-488e-aad4-f7f0f7049767" providerId="ADAL" clId="{45AB365D-9097-4E97-BE04-F8E9FAEB6F28}" dt="2024-01-19T18:03:43.798" v="3728" actId="164"/>
          <ac:cxnSpMkLst>
            <pc:docMk/>
            <pc:sldMk cId="0" sldId="262"/>
            <ac:cxnSpMk id="2" creationId="{9720D8C6-4E72-4AAB-8EBB-ADC3D50F161B}"/>
          </ac:cxnSpMkLst>
        </pc:cxnChg>
        <pc:cxnChg chg="add mod">
          <ac:chgData name="Priscilla Nyamai" userId="d8e0452a-ae16-488e-aad4-f7f0f7049767" providerId="ADAL" clId="{45AB365D-9097-4E97-BE04-F8E9FAEB6F28}" dt="2024-01-19T18:07:13.347" v="3971" actId="164"/>
          <ac:cxnSpMkLst>
            <pc:docMk/>
            <pc:sldMk cId="0" sldId="262"/>
            <ac:cxnSpMk id="6" creationId="{48C8CA48-1FE8-013F-1E9A-403346BF76FD}"/>
          </ac:cxnSpMkLst>
        </pc:cxnChg>
      </pc:sldChg>
      <pc:sldChg chg="modSp mod">
        <pc:chgData name="Priscilla Nyamai" userId="d8e0452a-ae16-488e-aad4-f7f0f7049767" providerId="ADAL" clId="{45AB365D-9097-4E97-BE04-F8E9FAEB6F28}" dt="2024-01-19T18:20:34.689" v="4824" actId="6549"/>
        <pc:sldMkLst>
          <pc:docMk/>
          <pc:sldMk cId="0" sldId="263"/>
        </pc:sldMkLst>
        <pc:spChg chg="mod">
          <ac:chgData name="Priscilla Nyamai" userId="d8e0452a-ae16-488e-aad4-f7f0f7049767" providerId="ADAL" clId="{45AB365D-9097-4E97-BE04-F8E9FAEB6F28}" dt="2024-01-19T18:20:34.689" v="4824" actId="6549"/>
          <ac:spMkLst>
            <pc:docMk/>
            <pc:sldMk cId="0" sldId="263"/>
            <ac:spMk id="141" creationId="{00000000-0000-0000-0000-000000000000}"/>
          </ac:spMkLst>
        </pc:spChg>
        <pc:spChg chg="mod">
          <ac:chgData name="Priscilla Nyamai" userId="d8e0452a-ae16-488e-aad4-f7f0f7049767" providerId="ADAL" clId="{45AB365D-9097-4E97-BE04-F8E9FAEB6F28}" dt="2024-01-19T18:20:18.013" v="4823" actId="20577"/>
          <ac:spMkLst>
            <pc:docMk/>
            <pc:sldMk cId="0" sldId="263"/>
            <ac:spMk id="142" creationId="{00000000-0000-0000-0000-000000000000}"/>
          </ac:spMkLst>
        </pc:spChg>
        <pc:picChg chg="mod">
          <ac:chgData name="Priscilla Nyamai" userId="d8e0452a-ae16-488e-aad4-f7f0f7049767" providerId="ADAL" clId="{45AB365D-9097-4E97-BE04-F8E9FAEB6F28}" dt="2024-01-19T18:19:48.778" v="4793" actId="14100"/>
          <ac:picMkLst>
            <pc:docMk/>
            <pc:sldMk cId="0" sldId="263"/>
            <ac:picMk id="143" creationId="{00000000-0000-0000-0000-000000000000}"/>
          </ac:picMkLst>
        </pc:picChg>
      </pc:sldChg>
      <pc:sldChg chg="modSp mod">
        <pc:chgData name="Priscilla Nyamai" userId="d8e0452a-ae16-488e-aad4-f7f0f7049767" providerId="ADAL" clId="{45AB365D-9097-4E97-BE04-F8E9FAEB6F28}" dt="2024-01-19T18:15:45.301" v="4505" actId="33524"/>
        <pc:sldMkLst>
          <pc:docMk/>
          <pc:sldMk cId="0" sldId="264"/>
        </pc:sldMkLst>
        <pc:spChg chg="mod">
          <ac:chgData name="Priscilla Nyamai" userId="d8e0452a-ae16-488e-aad4-f7f0f7049767" providerId="ADAL" clId="{45AB365D-9097-4E97-BE04-F8E9FAEB6F28}" dt="2024-01-19T18:15:45.301" v="4505" actId="33524"/>
          <ac:spMkLst>
            <pc:docMk/>
            <pc:sldMk cId="0" sldId="264"/>
            <ac:spMk id="148" creationId="{00000000-0000-0000-0000-000000000000}"/>
          </ac:spMkLst>
        </pc:spChg>
      </pc:sldChg>
      <pc:sldChg chg="modSp mod">
        <pc:chgData name="Priscilla Nyamai" userId="d8e0452a-ae16-488e-aad4-f7f0f7049767" providerId="ADAL" clId="{45AB365D-9097-4E97-BE04-F8E9FAEB6F28}" dt="2024-01-19T18:27:26.704" v="5188" actId="5793"/>
        <pc:sldMkLst>
          <pc:docMk/>
          <pc:sldMk cId="0" sldId="265"/>
        </pc:sldMkLst>
        <pc:spChg chg="mod">
          <ac:chgData name="Priscilla Nyamai" userId="d8e0452a-ae16-488e-aad4-f7f0f7049767" providerId="ADAL" clId="{45AB365D-9097-4E97-BE04-F8E9FAEB6F28}" dt="2024-01-19T18:21:38.462" v="4827" actId="6549"/>
          <ac:spMkLst>
            <pc:docMk/>
            <pc:sldMk cId="0" sldId="265"/>
            <ac:spMk id="156" creationId="{00000000-0000-0000-0000-000000000000}"/>
          </ac:spMkLst>
        </pc:spChg>
        <pc:spChg chg="mod">
          <ac:chgData name="Priscilla Nyamai" userId="d8e0452a-ae16-488e-aad4-f7f0f7049767" providerId="ADAL" clId="{45AB365D-9097-4E97-BE04-F8E9FAEB6F28}" dt="2024-01-19T18:27:26.704" v="5188" actId="5793"/>
          <ac:spMkLst>
            <pc:docMk/>
            <pc:sldMk cId="0" sldId="265"/>
            <ac:spMk id="157" creationId="{00000000-0000-0000-0000-000000000000}"/>
          </ac:spMkLst>
        </pc:spChg>
      </pc:sldChg>
      <pc:sldChg chg="addSp delSp modSp mod">
        <pc:chgData name="Priscilla Nyamai" userId="d8e0452a-ae16-488e-aad4-f7f0f7049767" providerId="ADAL" clId="{45AB365D-9097-4E97-BE04-F8E9FAEB6F28}" dt="2024-01-19T18:31:07.906" v="5348" actId="164"/>
        <pc:sldMkLst>
          <pc:docMk/>
          <pc:sldMk cId="0" sldId="267"/>
        </pc:sldMkLst>
        <pc:spChg chg="mod">
          <ac:chgData name="Priscilla Nyamai" userId="d8e0452a-ae16-488e-aad4-f7f0f7049767" providerId="ADAL" clId="{45AB365D-9097-4E97-BE04-F8E9FAEB6F28}" dt="2024-01-19T18:29:03.105" v="5329" actId="20577"/>
          <ac:spMkLst>
            <pc:docMk/>
            <pc:sldMk cId="0" sldId="267"/>
            <ac:spMk id="170" creationId="{00000000-0000-0000-0000-000000000000}"/>
          </ac:spMkLst>
        </pc:spChg>
        <pc:spChg chg="mod">
          <ac:chgData name="Priscilla Nyamai" userId="d8e0452a-ae16-488e-aad4-f7f0f7049767" providerId="ADAL" clId="{45AB365D-9097-4E97-BE04-F8E9FAEB6F28}" dt="2024-01-19T18:30:04.395" v="5343" actId="20577"/>
          <ac:spMkLst>
            <pc:docMk/>
            <pc:sldMk cId="0" sldId="267"/>
            <ac:spMk id="171" creationId="{00000000-0000-0000-0000-000000000000}"/>
          </ac:spMkLst>
        </pc:spChg>
        <pc:spChg chg="del mod topLvl">
          <ac:chgData name="Priscilla Nyamai" userId="d8e0452a-ae16-488e-aad4-f7f0f7049767" providerId="ADAL" clId="{45AB365D-9097-4E97-BE04-F8E9FAEB6F28}" dt="2024-01-19T18:30:30.751" v="5345" actId="478"/>
          <ac:spMkLst>
            <pc:docMk/>
            <pc:sldMk cId="0" sldId="267"/>
            <ac:spMk id="174" creationId="{00000000-0000-0000-0000-000000000000}"/>
          </ac:spMkLst>
        </pc:spChg>
        <pc:grpChg chg="add mod">
          <ac:chgData name="Priscilla Nyamai" userId="d8e0452a-ae16-488e-aad4-f7f0f7049767" providerId="ADAL" clId="{45AB365D-9097-4E97-BE04-F8E9FAEB6F28}" dt="2024-01-19T18:31:07.906" v="5348" actId="164"/>
          <ac:grpSpMkLst>
            <pc:docMk/>
            <pc:sldMk cId="0" sldId="267"/>
            <ac:grpSpMk id="3" creationId="{13761CD4-2106-9EB0-865A-241BDB389137}"/>
          </ac:grpSpMkLst>
        </pc:grpChg>
        <pc:grpChg chg="del mod">
          <ac:chgData name="Priscilla Nyamai" userId="d8e0452a-ae16-488e-aad4-f7f0f7049767" providerId="ADAL" clId="{45AB365D-9097-4E97-BE04-F8E9FAEB6F28}" dt="2024-01-19T18:30:24.941" v="5344" actId="165"/>
          <ac:grpSpMkLst>
            <pc:docMk/>
            <pc:sldMk cId="0" sldId="267"/>
            <ac:grpSpMk id="172" creationId="{00000000-0000-0000-0000-000000000000}"/>
          </ac:grpSpMkLst>
        </pc:grpChg>
        <pc:picChg chg="mod topLvl">
          <ac:chgData name="Priscilla Nyamai" userId="d8e0452a-ae16-488e-aad4-f7f0f7049767" providerId="ADAL" clId="{45AB365D-9097-4E97-BE04-F8E9FAEB6F28}" dt="2024-01-19T18:31:07.906" v="5348" actId="164"/>
          <ac:picMkLst>
            <pc:docMk/>
            <pc:sldMk cId="0" sldId="267"/>
            <ac:picMk id="173" creationId="{00000000-0000-0000-0000-000000000000}"/>
          </ac:picMkLst>
        </pc:picChg>
        <pc:cxnChg chg="add mod">
          <ac:chgData name="Priscilla Nyamai" userId="d8e0452a-ae16-488e-aad4-f7f0f7049767" providerId="ADAL" clId="{45AB365D-9097-4E97-BE04-F8E9FAEB6F28}" dt="2024-01-19T18:31:07.906" v="5348" actId="164"/>
          <ac:cxnSpMkLst>
            <pc:docMk/>
            <pc:sldMk cId="0" sldId="267"/>
            <ac:cxnSpMk id="2" creationId="{D1DFB698-F2CF-E7E3-46BA-B90645190908}"/>
          </ac:cxnSpMkLst>
        </pc:cxnChg>
      </pc:sldChg>
      <pc:sldChg chg="modSp mod">
        <pc:chgData name="Priscilla Nyamai" userId="d8e0452a-ae16-488e-aad4-f7f0f7049767" providerId="ADAL" clId="{45AB365D-9097-4E97-BE04-F8E9FAEB6F28}" dt="2024-01-19T18:31:47.221" v="5350" actId="1076"/>
        <pc:sldMkLst>
          <pc:docMk/>
          <pc:sldMk cId="0" sldId="268"/>
        </pc:sldMkLst>
        <pc:spChg chg="mod">
          <ac:chgData name="Priscilla Nyamai" userId="d8e0452a-ae16-488e-aad4-f7f0f7049767" providerId="ADAL" clId="{45AB365D-9097-4E97-BE04-F8E9FAEB6F28}" dt="2024-01-19T18:31:43.152" v="5349"/>
          <ac:spMkLst>
            <pc:docMk/>
            <pc:sldMk cId="0" sldId="268"/>
            <ac:spMk id="179" creationId="{00000000-0000-0000-0000-000000000000}"/>
          </ac:spMkLst>
        </pc:spChg>
        <pc:spChg chg="mod">
          <ac:chgData name="Priscilla Nyamai" userId="d8e0452a-ae16-488e-aad4-f7f0f7049767" providerId="ADAL" clId="{45AB365D-9097-4E97-BE04-F8E9FAEB6F28}" dt="2024-01-19T18:31:47.221" v="5350" actId="1076"/>
          <ac:spMkLst>
            <pc:docMk/>
            <pc:sldMk cId="0" sldId="268"/>
            <ac:spMk id="180" creationId="{00000000-0000-0000-0000-000000000000}"/>
          </ac:spMkLst>
        </pc:spChg>
      </pc:sldChg>
      <pc:sldChg chg="modSp mod">
        <pc:chgData name="Priscilla Nyamai" userId="d8e0452a-ae16-488e-aad4-f7f0f7049767" providerId="ADAL" clId="{45AB365D-9097-4E97-BE04-F8E9FAEB6F28}" dt="2024-01-19T18:36:07.676" v="5715" actId="20577"/>
        <pc:sldMkLst>
          <pc:docMk/>
          <pc:sldMk cId="0" sldId="269"/>
        </pc:sldMkLst>
        <pc:spChg chg="mod">
          <ac:chgData name="Priscilla Nyamai" userId="d8e0452a-ae16-488e-aad4-f7f0f7049767" providerId="ADAL" clId="{45AB365D-9097-4E97-BE04-F8E9FAEB6F28}" dt="2024-01-19T18:36:07.676" v="5715" actId="20577"/>
          <ac:spMkLst>
            <pc:docMk/>
            <pc:sldMk cId="0" sldId="269"/>
            <ac:spMk id="187" creationId="{00000000-0000-0000-0000-000000000000}"/>
          </ac:spMkLst>
        </pc:spChg>
        <pc:grpChg chg="mod">
          <ac:chgData name="Priscilla Nyamai" userId="d8e0452a-ae16-488e-aad4-f7f0f7049767" providerId="ADAL" clId="{45AB365D-9097-4E97-BE04-F8E9FAEB6F28}" dt="2024-01-19T18:36:03.711" v="5714" actId="14100"/>
          <ac:grpSpMkLst>
            <pc:docMk/>
            <pc:sldMk cId="0" sldId="269"/>
            <ac:grpSpMk id="188" creationId="{00000000-0000-0000-0000-000000000000}"/>
          </ac:grpSpMkLst>
        </pc:grpChg>
      </pc:sldChg>
      <pc:sldChg chg="addSp delSp modSp mod">
        <pc:chgData name="Priscilla Nyamai" userId="d8e0452a-ae16-488e-aad4-f7f0f7049767" providerId="ADAL" clId="{45AB365D-9097-4E97-BE04-F8E9FAEB6F28}" dt="2024-01-19T18:55:35.810" v="6677" actId="1076"/>
        <pc:sldMkLst>
          <pc:docMk/>
          <pc:sldMk cId="0" sldId="270"/>
        </pc:sldMkLst>
        <pc:spChg chg="mod">
          <ac:chgData name="Priscilla Nyamai" userId="d8e0452a-ae16-488e-aad4-f7f0f7049767" providerId="ADAL" clId="{45AB365D-9097-4E97-BE04-F8E9FAEB6F28}" dt="2024-01-19T18:55:28.972" v="6675" actId="6549"/>
          <ac:spMkLst>
            <pc:docMk/>
            <pc:sldMk cId="0" sldId="270"/>
            <ac:spMk id="196" creationId="{00000000-0000-0000-0000-000000000000}"/>
          </ac:spMkLst>
        </pc:spChg>
        <pc:grpChg chg="add del mod">
          <ac:chgData name="Priscilla Nyamai" userId="d8e0452a-ae16-488e-aad4-f7f0f7049767" providerId="ADAL" clId="{45AB365D-9097-4E97-BE04-F8E9FAEB6F28}" dt="2024-01-19T18:55:32.446" v="6676" actId="478"/>
          <ac:grpSpMkLst>
            <pc:docMk/>
            <pc:sldMk cId="0" sldId="270"/>
            <ac:grpSpMk id="6" creationId="{0BEE9DC5-51F7-1148-38CC-6F43F8F9E820}"/>
          </ac:grpSpMkLst>
        </pc:grpChg>
        <pc:picChg chg="mod topLvl">
          <ac:chgData name="Priscilla Nyamai" userId="d8e0452a-ae16-488e-aad4-f7f0f7049767" providerId="ADAL" clId="{45AB365D-9097-4E97-BE04-F8E9FAEB6F28}" dt="2024-01-19T18:55:35.810" v="6677" actId="1076"/>
          <ac:picMkLst>
            <pc:docMk/>
            <pc:sldMk cId="0" sldId="270"/>
            <ac:picMk id="4" creationId="{A9DF560E-05F2-BAE6-D868-AB6F9A4370BB}"/>
          </ac:picMkLst>
        </pc:picChg>
        <pc:cxnChg chg="add del mod topLvl">
          <ac:chgData name="Priscilla Nyamai" userId="d8e0452a-ae16-488e-aad4-f7f0f7049767" providerId="ADAL" clId="{45AB365D-9097-4E97-BE04-F8E9FAEB6F28}" dt="2024-01-19T18:55:32.446" v="6676" actId="478"/>
          <ac:cxnSpMkLst>
            <pc:docMk/>
            <pc:sldMk cId="0" sldId="270"/>
            <ac:cxnSpMk id="2" creationId="{83BB22F5-BD2E-B48A-A569-2462B5278C13}"/>
          </ac:cxnSpMkLst>
        </pc:cxnChg>
      </pc:sldChg>
      <pc:sldChg chg="modSp mod">
        <pc:chgData name="Priscilla Nyamai" userId="d8e0452a-ae16-488e-aad4-f7f0f7049767" providerId="ADAL" clId="{45AB365D-9097-4E97-BE04-F8E9FAEB6F28}" dt="2024-01-19T18:51:49.680" v="6569" actId="20577"/>
        <pc:sldMkLst>
          <pc:docMk/>
          <pc:sldMk cId="0" sldId="271"/>
        </pc:sldMkLst>
        <pc:spChg chg="mod">
          <ac:chgData name="Priscilla Nyamai" userId="d8e0452a-ae16-488e-aad4-f7f0f7049767" providerId="ADAL" clId="{45AB365D-9097-4E97-BE04-F8E9FAEB6F28}" dt="2024-01-19T18:51:49.680" v="6569" actId="20577"/>
          <ac:spMkLst>
            <pc:docMk/>
            <pc:sldMk cId="0" sldId="271"/>
            <ac:spMk id="205" creationId="{00000000-0000-0000-0000-000000000000}"/>
          </ac:spMkLst>
        </pc:spChg>
      </pc:sldChg>
      <pc:sldChg chg="modSp mod">
        <pc:chgData name="Priscilla Nyamai" userId="d8e0452a-ae16-488e-aad4-f7f0f7049767" providerId="ADAL" clId="{45AB365D-9097-4E97-BE04-F8E9FAEB6F28}" dt="2024-01-19T20:45:51.471" v="7054" actId="20577"/>
        <pc:sldMkLst>
          <pc:docMk/>
          <pc:sldMk cId="0" sldId="272"/>
        </pc:sldMkLst>
        <pc:spChg chg="mod">
          <ac:chgData name="Priscilla Nyamai" userId="d8e0452a-ae16-488e-aad4-f7f0f7049767" providerId="ADAL" clId="{45AB365D-9097-4E97-BE04-F8E9FAEB6F28}" dt="2024-01-19T20:39:09.607" v="6703" actId="20577"/>
          <ac:spMkLst>
            <pc:docMk/>
            <pc:sldMk cId="0" sldId="272"/>
            <ac:spMk id="211" creationId="{00000000-0000-0000-0000-000000000000}"/>
          </ac:spMkLst>
        </pc:spChg>
        <pc:spChg chg="mod">
          <ac:chgData name="Priscilla Nyamai" userId="d8e0452a-ae16-488e-aad4-f7f0f7049767" providerId="ADAL" clId="{45AB365D-9097-4E97-BE04-F8E9FAEB6F28}" dt="2024-01-19T20:45:51.471" v="7054" actId="20577"/>
          <ac:spMkLst>
            <pc:docMk/>
            <pc:sldMk cId="0" sldId="272"/>
            <ac:spMk id="212" creationId="{00000000-0000-0000-0000-000000000000}"/>
          </ac:spMkLst>
        </pc:spChg>
      </pc:sldChg>
      <pc:sldChg chg="modSp mod">
        <pc:chgData name="Priscilla Nyamai" userId="d8e0452a-ae16-488e-aad4-f7f0f7049767" providerId="ADAL" clId="{45AB365D-9097-4E97-BE04-F8E9FAEB6F28}" dt="2024-01-19T20:45:27.203" v="7046" actId="20577"/>
        <pc:sldMkLst>
          <pc:docMk/>
          <pc:sldMk cId="0" sldId="273"/>
        </pc:sldMkLst>
        <pc:spChg chg="mod">
          <ac:chgData name="Priscilla Nyamai" userId="d8e0452a-ae16-488e-aad4-f7f0f7049767" providerId="ADAL" clId="{45AB365D-9097-4E97-BE04-F8E9FAEB6F28}" dt="2024-01-19T20:43:08.396" v="6955" actId="20577"/>
          <ac:spMkLst>
            <pc:docMk/>
            <pc:sldMk cId="0" sldId="273"/>
            <ac:spMk id="220" creationId="{00000000-0000-0000-0000-000000000000}"/>
          </ac:spMkLst>
        </pc:spChg>
        <pc:spChg chg="mod">
          <ac:chgData name="Priscilla Nyamai" userId="d8e0452a-ae16-488e-aad4-f7f0f7049767" providerId="ADAL" clId="{45AB365D-9097-4E97-BE04-F8E9FAEB6F28}" dt="2024-01-19T20:45:27.203" v="7046" actId="20577"/>
          <ac:spMkLst>
            <pc:docMk/>
            <pc:sldMk cId="0" sldId="273"/>
            <ac:spMk id="221" creationId="{00000000-0000-0000-0000-000000000000}"/>
          </ac:spMkLst>
        </pc:spChg>
      </pc:sldChg>
      <pc:sldChg chg="modSp mod">
        <pc:chgData name="Priscilla Nyamai" userId="d8e0452a-ae16-488e-aad4-f7f0f7049767" providerId="ADAL" clId="{45AB365D-9097-4E97-BE04-F8E9FAEB6F28}" dt="2024-01-19T20:48:23.539" v="7199" actId="20577"/>
        <pc:sldMkLst>
          <pc:docMk/>
          <pc:sldMk cId="0" sldId="274"/>
        </pc:sldMkLst>
        <pc:spChg chg="mod">
          <ac:chgData name="Priscilla Nyamai" userId="d8e0452a-ae16-488e-aad4-f7f0f7049767" providerId="ADAL" clId="{45AB365D-9097-4E97-BE04-F8E9FAEB6F28}" dt="2024-01-19T20:43:17.058" v="6961" actId="20577"/>
          <ac:spMkLst>
            <pc:docMk/>
            <pc:sldMk cId="0" sldId="274"/>
            <ac:spMk id="227" creationId="{00000000-0000-0000-0000-000000000000}"/>
          </ac:spMkLst>
        </pc:spChg>
        <pc:spChg chg="mod">
          <ac:chgData name="Priscilla Nyamai" userId="d8e0452a-ae16-488e-aad4-f7f0f7049767" providerId="ADAL" clId="{45AB365D-9097-4E97-BE04-F8E9FAEB6F28}" dt="2024-01-19T20:48:23.539" v="7199" actId="20577"/>
          <ac:spMkLst>
            <pc:docMk/>
            <pc:sldMk cId="0" sldId="274"/>
            <ac:spMk id="228" creationId="{00000000-0000-0000-0000-000000000000}"/>
          </ac:spMkLst>
        </pc:spChg>
      </pc:sldChg>
      <pc:sldChg chg="modSp mod">
        <pc:chgData name="Priscilla Nyamai" userId="d8e0452a-ae16-488e-aad4-f7f0f7049767" providerId="ADAL" clId="{45AB365D-9097-4E97-BE04-F8E9FAEB6F28}" dt="2024-01-19T20:49:08.807" v="7205" actId="20577"/>
        <pc:sldMkLst>
          <pc:docMk/>
          <pc:sldMk cId="0" sldId="275"/>
        </pc:sldMkLst>
        <pc:spChg chg="mod">
          <ac:chgData name="Priscilla Nyamai" userId="d8e0452a-ae16-488e-aad4-f7f0f7049767" providerId="ADAL" clId="{45AB365D-9097-4E97-BE04-F8E9FAEB6F28}" dt="2024-01-19T20:49:08.807" v="7205" actId="20577"/>
          <ac:spMkLst>
            <pc:docMk/>
            <pc:sldMk cId="0" sldId="275"/>
            <ac:spMk id="236" creationId="{00000000-0000-0000-0000-000000000000}"/>
          </ac:spMkLst>
        </pc:spChg>
        <pc:spChg chg="mod">
          <ac:chgData name="Priscilla Nyamai" userId="d8e0452a-ae16-488e-aad4-f7f0f7049767" providerId="ADAL" clId="{45AB365D-9097-4E97-BE04-F8E9FAEB6F28}" dt="2024-01-19T20:43:25.273" v="6967" actId="20577"/>
          <ac:spMkLst>
            <pc:docMk/>
            <pc:sldMk cId="0" sldId="275"/>
            <ac:spMk id="237" creationId="{00000000-0000-0000-0000-000000000000}"/>
          </ac:spMkLst>
        </pc:spChg>
      </pc:sldChg>
      <pc:sldChg chg="modSp mod">
        <pc:chgData name="Priscilla Nyamai" userId="d8e0452a-ae16-488e-aad4-f7f0f7049767" providerId="ADAL" clId="{45AB365D-9097-4E97-BE04-F8E9FAEB6F28}" dt="2024-01-19T20:51:03.099" v="7283" actId="113"/>
        <pc:sldMkLst>
          <pc:docMk/>
          <pc:sldMk cId="0" sldId="276"/>
        </pc:sldMkLst>
        <pc:spChg chg="mod">
          <ac:chgData name="Priscilla Nyamai" userId="d8e0452a-ae16-488e-aad4-f7f0f7049767" providerId="ADAL" clId="{45AB365D-9097-4E97-BE04-F8E9FAEB6F28}" dt="2024-01-19T20:51:03.099" v="7283" actId="113"/>
          <ac:spMkLst>
            <pc:docMk/>
            <pc:sldMk cId="0" sldId="276"/>
            <ac:spMk id="245" creationId="{00000000-0000-0000-0000-000000000000}"/>
          </ac:spMkLst>
        </pc:spChg>
        <pc:spChg chg="mod">
          <ac:chgData name="Priscilla Nyamai" userId="d8e0452a-ae16-488e-aad4-f7f0f7049767" providerId="ADAL" clId="{45AB365D-9097-4E97-BE04-F8E9FAEB6F28}" dt="2024-01-19T20:43:34.931" v="6973" actId="20577"/>
          <ac:spMkLst>
            <pc:docMk/>
            <pc:sldMk cId="0" sldId="276"/>
            <ac:spMk id="246" creationId="{00000000-0000-0000-0000-000000000000}"/>
          </ac:spMkLst>
        </pc:spChg>
      </pc:sldChg>
      <pc:sldChg chg="modSp mod">
        <pc:chgData name="Priscilla Nyamai" userId="d8e0452a-ae16-488e-aad4-f7f0f7049767" providerId="ADAL" clId="{45AB365D-9097-4E97-BE04-F8E9FAEB6F28}" dt="2024-01-19T20:43:42.381" v="6979" actId="20577"/>
        <pc:sldMkLst>
          <pc:docMk/>
          <pc:sldMk cId="0" sldId="277"/>
        </pc:sldMkLst>
        <pc:spChg chg="mod">
          <ac:chgData name="Priscilla Nyamai" userId="d8e0452a-ae16-488e-aad4-f7f0f7049767" providerId="ADAL" clId="{45AB365D-9097-4E97-BE04-F8E9FAEB6F28}" dt="2024-01-19T20:43:42.381" v="6979" actId="20577"/>
          <ac:spMkLst>
            <pc:docMk/>
            <pc:sldMk cId="0" sldId="277"/>
            <ac:spMk id="252" creationId="{00000000-0000-0000-0000-000000000000}"/>
          </ac:spMkLst>
        </pc:spChg>
      </pc:sldChg>
      <pc:sldChg chg="addSp delSp modSp mod ord">
        <pc:chgData name="Priscilla Nyamai" userId="d8e0452a-ae16-488e-aad4-f7f0f7049767" providerId="ADAL" clId="{45AB365D-9097-4E97-BE04-F8E9FAEB6F28}" dt="2024-01-22T03:53:29.084" v="10248" actId="113"/>
        <pc:sldMkLst>
          <pc:docMk/>
          <pc:sldMk cId="0" sldId="278"/>
        </pc:sldMkLst>
        <pc:spChg chg="mod">
          <ac:chgData name="Priscilla Nyamai" userId="d8e0452a-ae16-488e-aad4-f7f0f7049767" providerId="ADAL" clId="{45AB365D-9097-4E97-BE04-F8E9FAEB6F28}" dt="2024-01-22T03:53:29.084" v="10248" actId="113"/>
          <ac:spMkLst>
            <pc:docMk/>
            <pc:sldMk cId="0" sldId="278"/>
            <ac:spMk id="258" creationId="{00000000-0000-0000-0000-000000000000}"/>
          </ac:spMkLst>
        </pc:spChg>
        <pc:spChg chg="mod">
          <ac:chgData name="Priscilla Nyamai" userId="d8e0452a-ae16-488e-aad4-f7f0f7049767" providerId="ADAL" clId="{45AB365D-9097-4E97-BE04-F8E9FAEB6F28}" dt="2024-01-19T20:43:52.760" v="6987" actId="20577"/>
          <ac:spMkLst>
            <pc:docMk/>
            <pc:sldMk cId="0" sldId="278"/>
            <ac:spMk id="259" creationId="{00000000-0000-0000-0000-000000000000}"/>
          </ac:spMkLst>
        </pc:spChg>
        <pc:spChg chg="del mod topLvl">
          <ac:chgData name="Priscilla Nyamai" userId="d8e0452a-ae16-488e-aad4-f7f0f7049767" providerId="ADAL" clId="{45AB365D-9097-4E97-BE04-F8E9FAEB6F28}" dt="2024-01-19T20:52:11.540" v="7290" actId="478"/>
          <ac:spMkLst>
            <pc:docMk/>
            <pc:sldMk cId="0" sldId="278"/>
            <ac:spMk id="262" creationId="{00000000-0000-0000-0000-000000000000}"/>
          </ac:spMkLst>
        </pc:spChg>
        <pc:grpChg chg="add mod">
          <ac:chgData name="Priscilla Nyamai" userId="d8e0452a-ae16-488e-aad4-f7f0f7049767" providerId="ADAL" clId="{45AB365D-9097-4E97-BE04-F8E9FAEB6F28}" dt="2024-01-19T20:52:59.724" v="7296" actId="164"/>
          <ac:grpSpMkLst>
            <pc:docMk/>
            <pc:sldMk cId="0" sldId="278"/>
            <ac:grpSpMk id="4" creationId="{E48B08DF-3A64-1F85-A666-71150A98409D}"/>
          </ac:grpSpMkLst>
        </pc:grpChg>
        <pc:grpChg chg="del">
          <ac:chgData name="Priscilla Nyamai" userId="d8e0452a-ae16-488e-aad4-f7f0f7049767" providerId="ADAL" clId="{45AB365D-9097-4E97-BE04-F8E9FAEB6F28}" dt="2024-01-19T20:51:58.801" v="7287" actId="165"/>
          <ac:grpSpMkLst>
            <pc:docMk/>
            <pc:sldMk cId="0" sldId="278"/>
            <ac:grpSpMk id="260" creationId="{00000000-0000-0000-0000-000000000000}"/>
          </ac:grpSpMkLst>
        </pc:grpChg>
        <pc:picChg chg="mod topLvl">
          <ac:chgData name="Priscilla Nyamai" userId="d8e0452a-ae16-488e-aad4-f7f0f7049767" providerId="ADAL" clId="{45AB365D-9097-4E97-BE04-F8E9FAEB6F28}" dt="2024-01-19T20:52:59.724" v="7296" actId="164"/>
          <ac:picMkLst>
            <pc:docMk/>
            <pc:sldMk cId="0" sldId="278"/>
            <ac:picMk id="261" creationId="{00000000-0000-0000-0000-000000000000}"/>
          </ac:picMkLst>
        </pc:picChg>
        <pc:cxnChg chg="add mod">
          <ac:chgData name="Priscilla Nyamai" userId="d8e0452a-ae16-488e-aad4-f7f0f7049767" providerId="ADAL" clId="{45AB365D-9097-4E97-BE04-F8E9FAEB6F28}" dt="2024-01-19T20:52:59.724" v="7296" actId="164"/>
          <ac:cxnSpMkLst>
            <pc:docMk/>
            <pc:sldMk cId="0" sldId="278"/>
            <ac:cxnSpMk id="2" creationId="{E01A3A69-8F7C-1693-AC21-6F40C80F831D}"/>
          </ac:cxnSpMkLst>
        </pc:cxnChg>
      </pc:sldChg>
      <pc:sldChg chg="addSp delSp modSp mod">
        <pc:chgData name="Priscilla Nyamai" userId="d8e0452a-ae16-488e-aad4-f7f0f7049767" providerId="ADAL" clId="{45AB365D-9097-4E97-BE04-F8E9FAEB6F28}" dt="2024-01-22T04:01:53.270" v="10264" actId="1076"/>
        <pc:sldMkLst>
          <pc:docMk/>
          <pc:sldMk cId="0" sldId="279"/>
        </pc:sldMkLst>
        <pc:spChg chg="mod">
          <ac:chgData name="Priscilla Nyamai" userId="d8e0452a-ae16-488e-aad4-f7f0f7049767" providerId="ADAL" clId="{45AB365D-9097-4E97-BE04-F8E9FAEB6F28}" dt="2024-01-19T20:37:57.456" v="6697" actId="20577"/>
          <ac:spMkLst>
            <pc:docMk/>
            <pc:sldMk cId="0" sldId="279"/>
            <ac:spMk id="267" creationId="{00000000-0000-0000-0000-000000000000}"/>
          </ac:spMkLst>
        </pc:spChg>
        <pc:spChg chg="mod">
          <ac:chgData name="Priscilla Nyamai" userId="d8e0452a-ae16-488e-aad4-f7f0f7049767" providerId="ADAL" clId="{45AB365D-9097-4E97-BE04-F8E9FAEB6F28}" dt="2024-01-19T20:55:48.159" v="7404" actId="20577"/>
          <ac:spMkLst>
            <pc:docMk/>
            <pc:sldMk cId="0" sldId="279"/>
            <ac:spMk id="268" creationId="{00000000-0000-0000-0000-000000000000}"/>
          </ac:spMkLst>
        </pc:spChg>
        <pc:picChg chg="add mod modCrop">
          <ac:chgData name="Priscilla Nyamai" userId="d8e0452a-ae16-488e-aad4-f7f0f7049767" providerId="ADAL" clId="{45AB365D-9097-4E97-BE04-F8E9FAEB6F28}" dt="2024-01-22T04:01:53.270" v="10264" actId="1076"/>
          <ac:picMkLst>
            <pc:docMk/>
            <pc:sldMk cId="0" sldId="279"/>
            <ac:picMk id="2" creationId="{C0B7EC72-F3DE-79EF-D1CC-8E6F7F449784}"/>
          </ac:picMkLst>
        </pc:picChg>
        <pc:picChg chg="del">
          <ac:chgData name="Priscilla Nyamai" userId="d8e0452a-ae16-488e-aad4-f7f0f7049767" providerId="ADAL" clId="{45AB365D-9097-4E97-BE04-F8E9FAEB6F28}" dt="2024-01-22T03:58:35.305" v="10250" actId="478"/>
          <ac:picMkLst>
            <pc:docMk/>
            <pc:sldMk cId="0" sldId="279"/>
            <ac:picMk id="269" creationId="{00000000-0000-0000-0000-000000000000}"/>
          </ac:picMkLst>
        </pc:picChg>
      </pc:sldChg>
      <pc:sldChg chg="modSp mod">
        <pc:chgData name="Priscilla Nyamai" userId="d8e0452a-ae16-488e-aad4-f7f0f7049767" providerId="ADAL" clId="{45AB365D-9097-4E97-BE04-F8E9FAEB6F28}" dt="2024-01-19T20:58:32.319" v="7496" actId="20577"/>
        <pc:sldMkLst>
          <pc:docMk/>
          <pc:sldMk cId="0" sldId="280"/>
        </pc:sldMkLst>
        <pc:spChg chg="mod">
          <ac:chgData name="Priscilla Nyamai" userId="d8e0452a-ae16-488e-aad4-f7f0f7049767" providerId="ADAL" clId="{45AB365D-9097-4E97-BE04-F8E9FAEB6F28}" dt="2024-01-19T20:58:32.319" v="7496" actId="20577"/>
          <ac:spMkLst>
            <pc:docMk/>
            <pc:sldMk cId="0" sldId="280"/>
            <ac:spMk id="275" creationId="{00000000-0000-0000-0000-000000000000}"/>
          </ac:spMkLst>
        </pc:spChg>
      </pc:sldChg>
      <pc:sldChg chg="modSp mod">
        <pc:chgData name="Priscilla Nyamai" userId="d8e0452a-ae16-488e-aad4-f7f0f7049767" providerId="ADAL" clId="{45AB365D-9097-4E97-BE04-F8E9FAEB6F28}" dt="2024-01-19T21:01:27.464" v="7575" actId="6549"/>
        <pc:sldMkLst>
          <pc:docMk/>
          <pc:sldMk cId="0" sldId="281"/>
        </pc:sldMkLst>
        <pc:spChg chg="mod">
          <ac:chgData name="Priscilla Nyamai" userId="d8e0452a-ae16-488e-aad4-f7f0f7049767" providerId="ADAL" clId="{45AB365D-9097-4E97-BE04-F8E9FAEB6F28}" dt="2024-01-19T21:01:27.464" v="7575" actId="6549"/>
          <ac:spMkLst>
            <pc:docMk/>
            <pc:sldMk cId="0" sldId="281"/>
            <ac:spMk id="284" creationId="{00000000-0000-0000-0000-000000000000}"/>
          </ac:spMkLst>
        </pc:spChg>
      </pc:sldChg>
      <pc:sldChg chg="modSp mod">
        <pc:chgData name="Priscilla Nyamai" userId="d8e0452a-ae16-488e-aad4-f7f0f7049767" providerId="ADAL" clId="{45AB365D-9097-4E97-BE04-F8E9FAEB6F28}" dt="2024-01-22T02:56:55.630" v="8958" actId="20577"/>
        <pc:sldMkLst>
          <pc:docMk/>
          <pc:sldMk cId="0" sldId="282"/>
        </pc:sldMkLst>
        <pc:spChg chg="mod">
          <ac:chgData name="Priscilla Nyamai" userId="d8e0452a-ae16-488e-aad4-f7f0f7049767" providerId="ADAL" clId="{45AB365D-9097-4E97-BE04-F8E9FAEB6F28}" dt="2024-01-22T02:56:55.630" v="8958" actId="20577"/>
          <ac:spMkLst>
            <pc:docMk/>
            <pc:sldMk cId="0" sldId="282"/>
            <ac:spMk id="290" creationId="{00000000-0000-0000-0000-000000000000}"/>
          </ac:spMkLst>
        </pc:spChg>
      </pc:sldChg>
      <pc:sldChg chg="modSp mod">
        <pc:chgData name="Priscilla Nyamai" userId="d8e0452a-ae16-488e-aad4-f7f0f7049767" providerId="ADAL" clId="{45AB365D-9097-4E97-BE04-F8E9FAEB6F28}" dt="2024-01-22T03:01:40.726" v="9099" actId="20577"/>
        <pc:sldMkLst>
          <pc:docMk/>
          <pc:sldMk cId="0" sldId="283"/>
        </pc:sldMkLst>
        <pc:spChg chg="mod">
          <ac:chgData name="Priscilla Nyamai" userId="d8e0452a-ae16-488e-aad4-f7f0f7049767" providerId="ADAL" clId="{45AB365D-9097-4E97-BE04-F8E9FAEB6F28}" dt="2024-01-22T03:01:40.726" v="9099" actId="20577"/>
          <ac:spMkLst>
            <pc:docMk/>
            <pc:sldMk cId="0" sldId="283"/>
            <ac:spMk id="296" creationId="{00000000-0000-0000-0000-000000000000}"/>
          </ac:spMkLst>
        </pc:spChg>
      </pc:sldChg>
      <pc:sldChg chg="modSp mod">
        <pc:chgData name="Priscilla Nyamai" userId="d8e0452a-ae16-488e-aad4-f7f0f7049767" providerId="ADAL" clId="{45AB365D-9097-4E97-BE04-F8E9FAEB6F28}" dt="2024-01-22T03:08:54.436" v="9208" actId="20577"/>
        <pc:sldMkLst>
          <pc:docMk/>
          <pc:sldMk cId="0" sldId="284"/>
        </pc:sldMkLst>
        <pc:spChg chg="mod">
          <ac:chgData name="Priscilla Nyamai" userId="d8e0452a-ae16-488e-aad4-f7f0f7049767" providerId="ADAL" clId="{45AB365D-9097-4E97-BE04-F8E9FAEB6F28}" dt="2024-01-22T03:08:54.436" v="9208" actId="20577"/>
          <ac:spMkLst>
            <pc:docMk/>
            <pc:sldMk cId="0" sldId="284"/>
            <ac:spMk id="302" creationId="{00000000-0000-0000-0000-000000000000}"/>
          </ac:spMkLst>
        </pc:spChg>
        <pc:spChg chg="mod">
          <ac:chgData name="Priscilla Nyamai" userId="d8e0452a-ae16-488e-aad4-f7f0f7049767" providerId="ADAL" clId="{45AB365D-9097-4E97-BE04-F8E9FAEB6F28}" dt="2024-01-22T03:06:54.555" v="9135" actId="20577"/>
          <ac:spMkLst>
            <pc:docMk/>
            <pc:sldMk cId="0" sldId="284"/>
            <ac:spMk id="304" creationId="{00000000-0000-0000-0000-000000000000}"/>
          </ac:spMkLst>
        </pc:spChg>
      </pc:sldChg>
      <pc:sldChg chg="modSp mod">
        <pc:chgData name="Priscilla Nyamai" userId="d8e0452a-ae16-488e-aad4-f7f0f7049767" providerId="ADAL" clId="{45AB365D-9097-4E97-BE04-F8E9FAEB6F28}" dt="2024-01-22T03:19:15.244" v="9509" actId="20577"/>
        <pc:sldMkLst>
          <pc:docMk/>
          <pc:sldMk cId="0" sldId="285"/>
        </pc:sldMkLst>
        <pc:spChg chg="mod">
          <ac:chgData name="Priscilla Nyamai" userId="d8e0452a-ae16-488e-aad4-f7f0f7049767" providerId="ADAL" clId="{45AB365D-9097-4E97-BE04-F8E9FAEB6F28}" dt="2024-01-22T03:19:15.244" v="9509" actId="20577"/>
          <ac:spMkLst>
            <pc:docMk/>
            <pc:sldMk cId="0" sldId="285"/>
            <ac:spMk id="313" creationId="{00000000-0000-0000-0000-000000000000}"/>
          </ac:spMkLst>
        </pc:spChg>
        <pc:spChg chg="mod">
          <ac:chgData name="Priscilla Nyamai" userId="d8e0452a-ae16-488e-aad4-f7f0f7049767" providerId="ADAL" clId="{45AB365D-9097-4E97-BE04-F8E9FAEB6F28}" dt="2024-01-22T03:15:04.090" v="9487" actId="6549"/>
          <ac:spMkLst>
            <pc:docMk/>
            <pc:sldMk cId="0" sldId="285"/>
            <ac:spMk id="314" creationId="{00000000-0000-0000-0000-000000000000}"/>
          </ac:spMkLst>
        </pc:spChg>
      </pc:sldChg>
      <pc:sldChg chg="modSp mod">
        <pc:chgData name="Priscilla Nyamai" userId="d8e0452a-ae16-488e-aad4-f7f0f7049767" providerId="ADAL" clId="{45AB365D-9097-4E97-BE04-F8E9FAEB6F28}" dt="2024-01-22T03:20:57.868" v="9625" actId="20577"/>
        <pc:sldMkLst>
          <pc:docMk/>
          <pc:sldMk cId="0" sldId="286"/>
        </pc:sldMkLst>
        <pc:spChg chg="mod">
          <ac:chgData name="Priscilla Nyamai" userId="d8e0452a-ae16-488e-aad4-f7f0f7049767" providerId="ADAL" clId="{45AB365D-9097-4E97-BE04-F8E9FAEB6F28}" dt="2024-01-22T03:20:57.868" v="9625" actId="20577"/>
          <ac:spMkLst>
            <pc:docMk/>
            <pc:sldMk cId="0" sldId="286"/>
            <ac:spMk id="323" creationId="{00000000-0000-0000-0000-000000000000}"/>
          </ac:spMkLst>
        </pc:spChg>
      </pc:sldChg>
      <pc:sldChg chg="modSp mod">
        <pc:chgData name="Priscilla Nyamai" userId="d8e0452a-ae16-488e-aad4-f7f0f7049767" providerId="ADAL" clId="{45AB365D-9097-4E97-BE04-F8E9FAEB6F28}" dt="2024-01-22T03:21:26.233" v="9626" actId="6549"/>
        <pc:sldMkLst>
          <pc:docMk/>
          <pc:sldMk cId="0" sldId="287"/>
        </pc:sldMkLst>
        <pc:spChg chg="mod">
          <ac:chgData name="Priscilla Nyamai" userId="d8e0452a-ae16-488e-aad4-f7f0f7049767" providerId="ADAL" clId="{45AB365D-9097-4E97-BE04-F8E9FAEB6F28}" dt="2024-01-22T03:21:26.233" v="9626" actId="6549"/>
          <ac:spMkLst>
            <pc:docMk/>
            <pc:sldMk cId="0" sldId="287"/>
            <ac:spMk id="330" creationId="{00000000-0000-0000-0000-000000000000}"/>
          </ac:spMkLst>
        </pc:spChg>
      </pc:sldChg>
      <pc:sldChg chg="modSp mod">
        <pc:chgData name="Priscilla Nyamai" userId="d8e0452a-ae16-488e-aad4-f7f0f7049767" providerId="ADAL" clId="{45AB365D-9097-4E97-BE04-F8E9FAEB6F28}" dt="2024-01-22T03:27:20.829" v="9838" actId="20577"/>
        <pc:sldMkLst>
          <pc:docMk/>
          <pc:sldMk cId="0" sldId="288"/>
        </pc:sldMkLst>
        <pc:spChg chg="mod">
          <ac:chgData name="Priscilla Nyamai" userId="d8e0452a-ae16-488e-aad4-f7f0f7049767" providerId="ADAL" clId="{45AB365D-9097-4E97-BE04-F8E9FAEB6F28}" dt="2024-01-22T03:22:26.236" v="9646" actId="6549"/>
          <ac:spMkLst>
            <pc:docMk/>
            <pc:sldMk cId="0" sldId="288"/>
            <ac:spMk id="336" creationId="{00000000-0000-0000-0000-000000000000}"/>
          </ac:spMkLst>
        </pc:spChg>
        <pc:spChg chg="mod">
          <ac:chgData name="Priscilla Nyamai" userId="d8e0452a-ae16-488e-aad4-f7f0f7049767" providerId="ADAL" clId="{45AB365D-9097-4E97-BE04-F8E9FAEB6F28}" dt="2024-01-22T03:27:20.829" v="9838" actId="20577"/>
          <ac:spMkLst>
            <pc:docMk/>
            <pc:sldMk cId="0" sldId="288"/>
            <ac:spMk id="337" creationId="{00000000-0000-0000-0000-000000000000}"/>
          </ac:spMkLst>
        </pc:spChg>
      </pc:sldChg>
      <pc:sldChg chg="modSp mod">
        <pc:chgData name="Priscilla Nyamai" userId="d8e0452a-ae16-488e-aad4-f7f0f7049767" providerId="ADAL" clId="{45AB365D-9097-4E97-BE04-F8E9FAEB6F28}" dt="2024-01-22T03:28:32.825" v="9857" actId="20577"/>
        <pc:sldMkLst>
          <pc:docMk/>
          <pc:sldMk cId="0" sldId="289"/>
        </pc:sldMkLst>
        <pc:spChg chg="mod">
          <ac:chgData name="Priscilla Nyamai" userId="d8e0452a-ae16-488e-aad4-f7f0f7049767" providerId="ADAL" clId="{45AB365D-9097-4E97-BE04-F8E9FAEB6F28}" dt="2024-01-22T03:28:06.744" v="9848" actId="20577"/>
          <ac:spMkLst>
            <pc:docMk/>
            <pc:sldMk cId="0" sldId="289"/>
            <ac:spMk id="344" creationId="{00000000-0000-0000-0000-000000000000}"/>
          </ac:spMkLst>
        </pc:spChg>
        <pc:spChg chg="mod">
          <ac:chgData name="Priscilla Nyamai" userId="d8e0452a-ae16-488e-aad4-f7f0f7049767" providerId="ADAL" clId="{45AB365D-9097-4E97-BE04-F8E9FAEB6F28}" dt="2024-01-22T03:28:32.825" v="9857" actId="20577"/>
          <ac:spMkLst>
            <pc:docMk/>
            <pc:sldMk cId="0" sldId="289"/>
            <ac:spMk id="345" creationId="{00000000-0000-0000-0000-000000000000}"/>
          </ac:spMkLst>
        </pc:spChg>
      </pc:sldChg>
      <pc:sldChg chg="modSp mod">
        <pc:chgData name="Priscilla Nyamai" userId="d8e0452a-ae16-488e-aad4-f7f0f7049767" providerId="ADAL" clId="{45AB365D-9097-4E97-BE04-F8E9FAEB6F28}" dt="2024-01-22T03:29:11.429" v="9871" actId="20577"/>
        <pc:sldMkLst>
          <pc:docMk/>
          <pc:sldMk cId="0" sldId="290"/>
        </pc:sldMkLst>
        <pc:spChg chg="mod">
          <ac:chgData name="Priscilla Nyamai" userId="d8e0452a-ae16-488e-aad4-f7f0f7049767" providerId="ADAL" clId="{45AB365D-9097-4E97-BE04-F8E9FAEB6F28}" dt="2024-01-22T03:29:11.429" v="9871" actId="20577"/>
          <ac:spMkLst>
            <pc:docMk/>
            <pc:sldMk cId="0" sldId="290"/>
            <ac:spMk id="352" creationId="{00000000-0000-0000-0000-000000000000}"/>
          </ac:spMkLst>
        </pc:spChg>
      </pc:sldChg>
      <pc:sldChg chg="modSp mod">
        <pc:chgData name="Priscilla Nyamai" userId="d8e0452a-ae16-488e-aad4-f7f0f7049767" providerId="ADAL" clId="{45AB365D-9097-4E97-BE04-F8E9FAEB6F28}" dt="2024-01-22T03:32:48.282" v="9958" actId="20577"/>
        <pc:sldMkLst>
          <pc:docMk/>
          <pc:sldMk cId="0" sldId="291"/>
        </pc:sldMkLst>
        <pc:spChg chg="mod">
          <ac:chgData name="Priscilla Nyamai" userId="d8e0452a-ae16-488e-aad4-f7f0f7049767" providerId="ADAL" clId="{45AB365D-9097-4E97-BE04-F8E9FAEB6F28}" dt="2024-01-22T03:32:48.282" v="9958" actId="20577"/>
          <ac:spMkLst>
            <pc:docMk/>
            <pc:sldMk cId="0" sldId="291"/>
            <ac:spMk id="359" creationId="{00000000-0000-0000-0000-000000000000}"/>
          </ac:spMkLst>
        </pc:spChg>
      </pc:sldChg>
      <pc:sldChg chg="modSp mod">
        <pc:chgData name="Priscilla Nyamai" userId="d8e0452a-ae16-488e-aad4-f7f0f7049767" providerId="ADAL" clId="{45AB365D-9097-4E97-BE04-F8E9FAEB6F28}" dt="2024-01-22T03:36:07.009" v="10040" actId="20577"/>
        <pc:sldMkLst>
          <pc:docMk/>
          <pc:sldMk cId="0" sldId="292"/>
        </pc:sldMkLst>
        <pc:spChg chg="mod">
          <ac:chgData name="Priscilla Nyamai" userId="d8e0452a-ae16-488e-aad4-f7f0f7049767" providerId="ADAL" clId="{45AB365D-9097-4E97-BE04-F8E9FAEB6F28}" dt="2024-01-22T03:36:07.009" v="10040" actId="20577"/>
          <ac:spMkLst>
            <pc:docMk/>
            <pc:sldMk cId="0" sldId="292"/>
            <ac:spMk id="366" creationId="{00000000-0000-0000-0000-000000000000}"/>
          </ac:spMkLst>
        </pc:spChg>
      </pc:sldChg>
      <pc:sldChg chg="addSp modSp mod">
        <pc:chgData name="Priscilla Nyamai" userId="d8e0452a-ae16-488e-aad4-f7f0f7049767" providerId="ADAL" clId="{45AB365D-9097-4E97-BE04-F8E9FAEB6F28}" dt="2024-01-22T03:39:19.596" v="10066" actId="20577"/>
        <pc:sldMkLst>
          <pc:docMk/>
          <pc:sldMk cId="0" sldId="293"/>
        </pc:sldMkLst>
        <pc:spChg chg="mod">
          <ac:chgData name="Priscilla Nyamai" userId="d8e0452a-ae16-488e-aad4-f7f0f7049767" providerId="ADAL" clId="{45AB365D-9097-4E97-BE04-F8E9FAEB6F28}" dt="2024-01-22T03:39:19.596" v="10066" actId="20577"/>
          <ac:spMkLst>
            <pc:docMk/>
            <pc:sldMk cId="0" sldId="293"/>
            <ac:spMk id="372" creationId="{00000000-0000-0000-0000-000000000000}"/>
          </ac:spMkLst>
        </pc:spChg>
        <pc:grpChg chg="add mod">
          <ac:chgData name="Priscilla Nyamai" userId="d8e0452a-ae16-488e-aad4-f7f0f7049767" providerId="ADAL" clId="{45AB365D-9097-4E97-BE04-F8E9FAEB6F28}" dt="2024-01-22T03:38:19.998" v="10050" actId="164"/>
          <ac:grpSpMkLst>
            <pc:docMk/>
            <pc:sldMk cId="0" sldId="293"/>
            <ac:grpSpMk id="4" creationId="{C38B5A9E-AB18-8382-B170-0837B2CA5DC3}"/>
          </ac:grpSpMkLst>
        </pc:grpChg>
        <pc:picChg chg="mod">
          <ac:chgData name="Priscilla Nyamai" userId="d8e0452a-ae16-488e-aad4-f7f0f7049767" providerId="ADAL" clId="{45AB365D-9097-4E97-BE04-F8E9FAEB6F28}" dt="2024-01-22T03:38:19.998" v="10050" actId="164"/>
          <ac:picMkLst>
            <pc:docMk/>
            <pc:sldMk cId="0" sldId="293"/>
            <ac:picMk id="374" creationId="{00000000-0000-0000-0000-000000000000}"/>
          </ac:picMkLst>
        </pc:picChg>
        <pc:cxnChg chg="add mod">
          <ac:chgData name="Priscilla Nyamai" userId="d8e0452a-ae16-488e-aad4-f7f0f7049767" providerId="ADAL" clId="{45AB365D-9097-4E97-BE04-F8E9FAEB6F28}" dt="2024-01-22T03:38:34.150" v="10056" actId="1036"/>
          <ac:cxnSpMkLst>
            <pc:docMk/>
            <pc:sldMk cId="0" sldId="293"/>
            <ac:cxnSpMk id="3" creationId="{570E5D30-E274-19F3-BD19-1B726B0E3D0B}"/>
          </ac:cxnSpMkLst>
        </pc:cxnChg>
      </pc:sldChg>
      <pc:sldChg chg="modSp mod">
        <pc:chgData name="Priscilla Nyamai" userId="d8e0452a-ae16-488e-aad4-f7f0f7049767" providerId="ADAL" clId="{45AB365D-9097-4E97-BE04-F8E9FAEB6F28}" dt="2024-01-22T03:44:35.783" v="10151" actId="20577"/>
        <pc:sldMkLst>
          <pc:docMk/>
          <pc:sldMk cId="0" sldId="294"/>
        </pc:sldMkLst>
        <pc:spChg chg="mod">
          <ac:chgData name="Priscilla Nyamai" userId="d8e0452a-ae16-488e-aad4-f7f0f7049767" providerId="ADAL" clId="{45AB365D-9097-4E97-BE04-F8E9FAEB6F28}" dt="2024-01-22T03:44:35.783" v="10151" actId="20577"/>
          <ac:spMkLst>
            <pc:docMk/>
            <pc:sldMk cId="0" sldId="294"/>
            <ac:spMk id="380" creationId="{00000000-0000-0000-0000-000000000000}"/>
          </ac:spMkLst>
        </pc:spChg>
      </pc:sldChg>
      <pc:sldChg chg="modSp mod">
        <pc:chgData name="Priscilla Nyamai" userId="d8e0452a-ae16-488e-aad4-f7f0f7049767" providerId="ADAL" clId="{45AB365D-9097-4E97-BE04-F8E9FAEB6F28}" dt="2024-01-22T03:47:00.936" v="10212" actId="20577"/>
        <pc:sldMkLst>
          <pc:docMk/>
          <pc:sldMk cId="0" sldId="296"/>
        </pc:sldMkLst>
        <pc:spChg chg="mod">
          <ac:chgData name="Priscilla Nyamai" userId="d8e0452a-ae16-488e-aad4-f7f0f7049767" providerId="ADAL" clId="{45AB365D-9097-4E97-BE04-F8E9FAEB6F28}" dt="2024-01-22T03:45:34.078" v="10157" actId="20577"/>
          <ac:spMkLst>
            <pc:docMk/>
            <pc:sldMk cId="0" sldId="296"/>
            <ac:spMk id="399" creationId="{00000000-0000-0000-0000-000000000000}"/>
          </ac:spMkLst>
        </pc:spChg>
        <pc:spChg chg="mod">
          <ac:chgData name="Priscilla Nyamai" userId="d8e0452a-ae16-488e-aad4-f7f0f7049767" providerId="ADAL" clId="{45AB365D-9097-4E97-BE04-F8E9FAEB6F28}" dt="2024-01-22T03:47:00.936" v="10212" actId="20577"/>
          <ac:spMkLst>
            <pc:docMk/>
            <pc:sldMk cId="0" sldId="296"/>
            <ac:spMk id="400" creationId="{00000000-0000-0000-0000-000000000000}"/>
          </ac:spMkLst>
        </pc:spChg>
      </pc:sldChg>
      <pc:sldChg chg="addSp modSp mod">
        <pc:chgData name="Priscilla Nyamai" userId="d8e0452a-ae16-488e-aad4-f7f0f7049767" providerId="ADAL" clId="{45AB365D-9097-4E97-BE04-F8E9FAEB6F28}" dt="2024-01-22T04:02:25.407" v="10265" actId="1076"/>
        <pc:sldMkLst>
          <pc:docMk/>
          <pc:sldMk cId="0" sldId="297"/>
        </pc:sldMkLst>
        <pc:spChg chg="mod">
          <ac:chgData name="Priscilla Nyamai" userId="d8e0452a-ae16-488e-aad4-f7f0f7049767" providerId="ADAL" clId="{45AB365D-9097-4E97-BE04-F8E9FAEB6F28}" dt="2024-01-22T03:47:23.859" v="10216" actId="20577"/>
          <ac:spMkLst>
            <pc:docMk/>
            <pc:sldMk cId="0" sldId="297"/>
            <ac:spMk id="406" creationId="{00000000-0000-0000-0000-000000000000}"/>
          </ac:spMkLst>
        </pc:spChg>
        <pc:spChg chg="mod">
          <ac:chgData name="Priscilla Nyamai" userId="d8e0452a-ae16-488e-aad4-f7f0f7049767" providerId="ADAL" clId="{45AB365D-9097-4E97-BE04-F8E9FAEB6F28}" dt="2024-01-22T03:48:33.916" v="10244" actId="20577"/>
          <ac:spMkLst>
            <pc:docMk/>
            <pc:sldMk cId="0" sldId="297"/>
            <ac:spMk id="408" creationId="{00000000-0000-0000-0000-000000000000}"/>
          </ac:spMkLst>
        </pc:spChg>
        <pc:picChg chg="add mod modCrop">
          <ac:chgData name="Priscilla Nyamai" userId="d8e0452a-ae16-488e-aad4-f7f0f7049767" providerId="ADAL" clId="{45AB365D-9097-4E97-BE04-F8E9FAEB6F28}" dt="2024-01-22T04:02:25.407" v="10265" actId="1076"/>
          <ac:picMkLst>
            <pc:docMk/>
            <pc:sldMk cId="0" sldId="297"/>
            <ac:picMk id="2" creationId="{7DBBC8D7-4EED-90F4-D89C-CBF486C6C1F2}"/>
          </ac:picMkLst>
        </pc:picChg>
      </pc:sldChg>
      <pc:sldChg chg="modSp mod">
        <pc:chgData name="Priscilla Nyamai" userId="d8e0452a-ae16-488e-aad4-f7f0f7049767" providerId="ADAL" clId="{45AB365D-9097-4E97-BE04-F8E9FAEB6F28}" dt="2024-01-22T03:49:10.210" v="10246" actId="20577"/>
        <pc:sldMkLst>
          <pc:docMk/>
          <pc:sldMk cId="0" sldId="298"/>
        </pc:sldMkLst>
        <pc:spChg chg="mod">
          <ac:chgData name="Priscilla Nyamai" userId="d8e0452a-ae16-488e-aad4-f7f0f7049767" providerId="ADAL" clId="{45AB365D-9097-4E97-BE04-F8E9FAEB6F28}" dt="2024-01-22T03:49:10.210" v="10246" actId="20577"/>
          <ac:spMkLst>
            <pc:docMk/>
            <pc:sldMk cId="0" sldId="298"/>
            <ac:spMk id="414" creationId="{00000000-0000-0000-0000-000000000000}"/>
          </ac:spMkLst>
        </pc:spChg>
      </pc:sldChg>
      <pc:sldChg chg="modSp mod">
        <pc:chgData name="Priscilla Nyamai" userId="d8e0452a-ae16-488e-aad4-f7f0f7049767" providerId="ADAL" clId="{45AB365D-9097-4E97-BE04-F8E9FAEB6F28}" dt="2024-01-22T04:05:26.591" v="10326" actId="20577"/>
        <pc:sldMkLst>
          <pc:docMk/>
          <pc:sldMk cId="0" sldId="299"/>
        </pc:sldMkLst>
        <pc:spChg chg="mod">
          <ac:chgData name="Priscilla Nyamai" userId="d8e0452a-ae16-488e-aad4-f7f0f7049767" providerId="ADAL" clId="{45AB365D-9097-4E97-BE04-F8E9FAEB6F28}" dt="2024-01-22T04:05:26.591" v="10326" actId="20577"/>
          <ac:spMkLst>
            <pc:docMk/>
            <pc:sldMk cId="0" sldId="299"/>
            <ac:spMk id="420" creationId="{00000000-0000-0000-0000-000000000000}"/>
          </ac:spMkLst>
        </pc:spChg>
      </pc:sldChg>
      <pc:sldChg chg="modSp mod">
        <pc:chgData name="Priscilla Nyamai" userId="d8e0452a-ae16-488e-aad4-f7f0f7049767" providerId="ADAL" clId="{45AB365D-9097-4E97-BE04-F8E9FAEB6F28}" dt="2024-01-22T04:16:03.246" v="11063" actId="20577"/>
        <pc:sldMkLst>
          <pc:docMk/>
          <pc:sldMk cId="0" sldId="300"/>
        </pc:sldMkLst>
        <pc:spChg chg="mod">
          <ac:chgData name="Priscilla Nyamai" userId="d8e0452a-ae16-488e-aad4-f7f0f7049767" providerId="ADAL" clId="{45AB365D-9097-4E97-BE04-F8E9FAEB6F28}" dt="2024-01-22T04:12:08.911" v="10650" actId="255"/>
          <ac:spMkLst>
            <pc:docMk/>
            <pc:sldMk cId="0" sldId="300"/>
            <ac:spMk id="425" creationId="{00000000-0000-0000-0000-000000000000}"/>
          </ac:spMkLst>
        </pc:spChg>
        <pc:spChg chg="mod">
          <ac:chgData name="Priscilla Nyamai" userId="d8e0452a-ae16-488e-aad4-f7f0f7049767" providerId="ADAL" clId="{45AB365D-9097-4E97-BE04-F8E9FAEB6F28}" dt="2024-01-22T04:16:03.246" v="11063" actId="20577"/>
          <ac:spMkLst>
            <pc:docMk/>
            <pc:sldMk cId="0" sldId="300"/>
            <ac:spMk id="426" creationId="{00000000-0000-0000-0000-000000000000}"/>
          </ac:spMkLst>
        </pc:spChg>
      </pc:sldChg>
      <pc:sldChg chg="del">
        <pc:chgData name="Priscilla Nyamai" userId="d8e0452a-ae16-488e-aad4-f7f0f7049767" providerId="ADAL" clId="{45AB365D-9097-4E97-BE04-F8E9FAEB6F28}" dt="2024-01-19T18:36:58.339" v="5716" actId="2696"/>
        <pc:sldMkLst>
          <pc:docMk/>
          <pc:sldMk cId="1180200176" sldId="302"/>
        </pc:sldMkLst>
      </pc:sldChg>
      <pc:sldChg chg="modSp mod">
        <pc:chgData name="Priscilla Nyamai" userId="d8e0452a-ae16-488e-aad4-f7f0f7049767" providerId="ADAL" clId="{45AB365D-9097-4E97-BE04-F8E9FAEB6F28}" dt="2024-01-22T02:54:28.526" v="8890" actId="20577"/>
        <pc:sldMkLst>
          <pc:docMk/>
          <pc:sldMk cId="4262337454" sldId="303"/>
        </pc:sldMkLst>
        <pc:spChg chg="mod">
          <ac:chgData name="Priscilla Nyamai" userId="d8e0452a-ae16-488e-aad4-f7f0f7049767" providerId="ADAL" clId="{45AB365D-9097-4E97-BE04-F8E9FAEB6F28}" dt="2024-01-22T02:54:28.526" v="8890" actId="20577"/>
          <ac:spMkLst>
            <pc:docMk/>
            <pc:sldMk cId="4262337454" sldId="303"/>
            <ac:spMk id="425" creationId="{00000000-0000-0000-0000-000000000000}"/>
          </ac:spMkLst>
        </pc:spChg>
      </pc:sldChg>
      <pc:sldChg chg="modSp mod">
        <pc:chgData name="Priscilla Nyamai" userId="d8e0452a-ae16-488e-aad4-f7f0f7049767" providerId="ADAL" clId="{45AB365D-9097-4E97-BE04-F8E9FAEB6F28}" dt="2024-01-22T04:11:34.853" v="10637" actId="20577"/>
        <pc:sldMkLst>
          <pc:docMk/>
          <pc:sldMk cId="3174644631" sldId="305"/>
        </pc:sldMkLst>
        <pc:spChg chg="mod">
          <ac:chgData name="Priscilla Nyamai" userId="d8e0452a-ae16-488e-aad4-f7f0f7049767" providerId="ADAL" clId="{45AB365D-9097-4E97-BE04-F8E9FAEB6F28}" dt="2024-01-22T04:11:34.853" v="10637" actId="20577"/>
          <ac:spMkLst>
            <pc:docMk/>
            <pc:sldMk cId="3174644631" sldId="305"/>
            <ac:spMk id="425" creationId="{00000000-0000-0000-0000-000000000000}"/>
          </ac:spMkLst>
        </pc:spChg>
      </pc:sldChg>
      <pc:sldChg chg="modSp mod">
        <pc:chgData name="Priscilla Nyamai" userId="d8e0452a-ae16-488e-aad4-f7f0f7049767" providerId="ADAL" clId="{45AB365D-9097-4E97-BE04-F8E9FAEB6F28}" dt="2024-01-22T04:07:55.992" v="10374" actId="20577"/>
        <pc:sldMkLst>
          <pc:docMk/>
          <pc:sldMk cId="622237302" sldId="306"/>
        </pc:sldMkLst>
        <pc:spChg chg="mod">
          <ac:chgData name="Priscilla Nyamai" userId="d8e0452a-ae16-488e-aad4-f7f0f7049767" providerId="ADAL" clId="{45AB365D-9097-4E97-BE04-F8E9FAEB6F28}" dt="2024-01-22T04:07:55.992" v="10374" actId="20577"/>
          <ac:spMkLst>
            <pc:docMk/>
            <pc:sldMk cId="622237302" sldId="306"/>
            <ac:spMk id="408" creationId="{00000000-0000-0000-0000-000000000000}"/>
          </ac:spMkLst>
        </pc:spChg>
      </pc:sldChg>
      <pc:sldChg chg="modSp mod">
        <pc:chgData name="Priscilla Nyamai" userId="d8e0452a-ae16-488e-aad4-f7f0f7049767" providerId="ADAL" clId="{45AB365D-9097-4E97-BE04-F8E9FAEB6F28}" dt="2024-01-22T04:11:16.329" v="10623" actId="20577"/>
        <pc:sldMkLst>
          <pc:docMk/>
          <pc:sldMk cId="3589634777" sldId="308"/>
        </pc:sldMkLst>
        <pc:spChg chg="mod">
          <ac:chgData name="Priscilla Nyamai" userId="d8e0452a-ae16-488e-aad4-f7f0f7049767" providerId="ADAL" clId="{45AB365D-9097-4E97-BE04-F8E9FAEB6F28}" dt="2024-01-22T04:11:16.329" v="10623" actId="20577"/>
          <ac:spMkLst>
            <pc:docMk/>
            <pc:sldMk cId="3589634777" sldId="308"/>
            <ac:spMk id="408" creationId="{00000000-0000-0000-0000-000000000000}"/>
          </ac:spMkLst>
        </pc:spChg>
      </pc:sldChg>
      <pc:sldChg chg="addSp delSp modSp add mod">
        <pc:chgData name="Priscilla Nyamai" userId="d8e0452a-ae16-488e-aad4-f7f0f7049767" providerId="ADAL" clId="{45AB365D-9097-4E97-BE04-F8E9FAEB6F28}" dt="2024-01-18T21:26:15.853" v="2439" actId="14100"/>
        <pc:sldMkLst>
          <pc:docMk/>
          <pc:sldMk cId="119833210" sldId="309"/>
        </pc:sldMkLst>
        <pc:spChg chg="mod">
          <ac:chgData name="Priscilla Nyamai" userId="d8e0452a-ae16-488e-aad4-f7f0f7049767" providerId="ADAL" clId="{45AB365D-9097-4E97-BE04-F8E9FAEB6F28}" dt="2024-01-18T21:22:17.469" v="2200" actId="1076"/>
          <ac:spMkLst>
            <pc:docMk/>
            <pc:sldMk cId="119833210" sldId="309"/>
            <ac:spMk id="104" creationId="{00000000-0000-0000-0000-000000000000}"/>
          </ac:spMkLst>
        </pc:spChg>
        <pc:spChg chg="mod">
          <ac:chgData name="Priscilla Nyamai" userId="d8e0452a-ae16-488e-aad4-f7f0f7049767" providerId="ADAL" clId="{45AB365D-9097-4E97-BE04-F8E9FAEB6F28}" dt="2024-01-18T21:25:41.574" v="2435" actId="6549"/>
          <ac:spMkLst>
            <pc:docMk/>
            <pc:sldMk cId="119833210" sldId="309"/>
            <ac:spMk id="105" creationId="{00000000-0000-0000-0000-000000000000}"/>
          </ac:spMkLst>
        </pc:spChg>
        <pc:picChg chg="add mod">
          <ac:chgData name="Priscilla Nyamai" userId="d8e0452a-ae16-488e-aad4-f7f0f7049767" providerId="ADAL" clId="{45AB365D-9097-4E97-BE04-F8E9FAEB6F28}" dt="2024-01-18T21:26:15.853" v="2439" actId="14100"/>
          <ac:picMkLst>
            <pc:docMk/>
            <pc:sldMk cId="119833210" sldId="309"/>
            <ac:picMk id="2" creationId="{6D6BFA55-151A-9553-1E74-76888D8B24ED}"/>
          </ac:picMkLst>
        </pc:picChg>
        <pc:picChg chg="del">
          <ac:chgData name="Priscilla Nyamai" userId="d8e0452a-ae16-488e-aad4-f7f0f7049767" providerId="ADAL" clId="{45AB365D-9097-4E97-BE04-F8E9FAEB6F28}" dt="2024-01-18T21:17:23.335" v="1966" actId="478"/>
          <ac:picMkLst>
            <pc:docMk/>
            <pc:sldMk cId="119833210" sldId="309"/>
            <ac:picMk id="106" creationId="{00000000-0000-0000-0000-000000000000}"/>
          </ac:picMkLst>
        </pc:picChg>
      </pc:sldChg>
      <pc:sldChg chg="addSp modSp add mod">
        <pc:chgData name="Priscilla Nyamai" userId="d8e0452a-ae16-488e-aad4-f7f0f7049767" providerId="ADAL" clId="{45AB365D-9097-4E97-BE04-F8E9FAEB6F28}" dt="2024-01-19T17:44:10.069" v="2506" actId="6549"/>
        <pc:sldMkLst>
          <pc:docMk/>
          <pc:sldMk cId="2711566171" sldId="310"/>
        </pc:sldMkLst>
        <pc:spChg chg="mod">
          <ac:chgData name="Priscilla Nyamai" userId="d8e0452a-ae16-488e-aad4-f7f0f7049767" providerId="ADAL" clId="{45AB365D-9097-4E97-BE04-F8E9FAEB6F28}" dt="2024-01-19T17:44:10.069" v="2506" actId="6549"/>
          <ac:spMkLst>
            <pc:docMk/>
            <pc:sldMk cId="2711566171" sldId="310"/>
            <ac:spMk id="105" creationId="{00000000-0000-0000-0000-000000000000}"/>
          </ac:spMkLst>
        </pc:spChg>
        <pc:picChg chg="add mod">
          <ac:chgData name="Priscilla Nyamai" userId="d8e0452a-ae16-488e-aad4-f7f0f7049767" providerId="ADAL" clId="{45AB365D-9097-4E97-BE04-F8E9FAEB6F28}" dt="2024-01-18T21:26:36.080" v="2444" actId="14100"/>
          <ac:picMkLst>
            <pc:docMk/>
            <pc:sldMk cId="2711566171" sldId="310"/>
            <ac:picMk id="2" creationId="{3314B86D-E4D9-66DA-AC0D-3F0B2E86AE41}"/>
          </ac:picMkLst>
        </pc:picChg>
      </pc:sldChg>
      <pc:sldChg chg="addSp delSp modSp add mod">
        <pc:chgData name="Priscilla Nyamai" userId="d8e0452a-ae16-488e-aad4-f7f0f7049767" providerId="ADAL" clId="{45AB365D-9097-4E97-BE04-F8E9FAEB6F28}" dt="2024-01-19T18:54:10.270" v="6672" actId="20577"/>
        <pc:sldMkLst>
          <pc:docMk/>
          <pc:sldMk cId="2960154217" sldId="311"/>
        </pc:sldMkLst>
        <pc:spChg chg="mod">
          <ac:chgData name="Priscilla Nyamai" userId="d8e0452a-ae16-488e-aad4-f7f0f7049767" providerId="ADAL" clId="{45AB365D-9097-4E97-BE04-F8E9FAEB6F28}" dt="2024-01-19T18:54:10.270" v="6672" actId="20577"/>
          <ac:spMkLst>
            <pc:docMk/>
            <pc:sldMk cId="2960154217" sldId="311"/>
            <ac:spMk id="204" creationId="{00000000-0000-0000-0000-000000000000}"/>
          </ac:spMkLst>
        </pc:spChg>
        <pc:spChg chg="mod">
          <ac:chgData name="Priscilla Nyamai" userId="d8e0452a-ae16-488e-aad4-f7f0f7049767" providerId="ADAL" clId="{45AB365D-9097-4E97-BE04-F8E9FAEB6F28}" dt="2024-01-19T18:51:25.887" v="6568" actId="20577"/>
          <ac:spMkLst>
            <pc:docMk/>
            <pc:sldMk cId="2960154217" sldId="311"/>
            <ac:spMk id="205" creationId="{00000000-0000-0000-0000-000000000000}"/>
          </ac:spMkLst>
        </pc:spChg>
        <pc:grpChg chg="del">
          <ac:chgData name="Priscilla Nyamai" userId="d8e0452a-ae16-488e-aad4-f7f0f7049767" providerId="ADAL" clId="{45AB365D-9097-4E97-BE04-F8E9FAEB6F28}" dt="2024-01-19T18:47:27.582" v="6402" actId="478"/>
          <ac:grpSpMkLst>
            <pc:docMk/>
            <pc:sldMk cId="2960154217" sldId="311"/>
            <ac:grpSpMk id="6" creationId="{6D4EB8DD-D339-FFF0-D56A-05E410D0D3DE}"/>
          </ac:grpSpMkLst>
        </pc:grpChg>
        <pc:picChg chg="add mod modCrop">
          <ac:chgData name="Priscilla Nyamai" userId="d8e0452a-ae16-488e-aad4-f7f0f7049767" providerId="ADAL" clId="{45AB365D-9097-4E97-BE04-F8E9FAEB6F28}" dt="2024-01-19T18:48:34.220" v="6413" actId="1076"/>
          <ac:picMkLst>
            <pc:docMk/>
            <pc:sldMk cId="2960154217" sldId="311"/>
            <ac:picMk id="3" creationId="{8527C047-1304-02B3-6AA9-E84542BC1FD2}"/>
          </ac:picMkLst>
        </pc:picChg>
      </pc:sldChg>
      <pc:sldChg chg="modSp add mod">
        <pc:chgData name="Priscilla Nyamai" userId="d8e0452a-ae16-488e-aad4-f7f0f7049767" providerId="ADAL" clId="{45AB365D-9097-4E97-BE04-F8E9FAEB6F28}" dt="2024-01-19T18:56:50.906" v="6689" actId="20577"/>
        <pc:sldMkLst>
          <pc:docMk/>
          <pc:sldMk cId="1787379797" sldId="312"/>
        </pc:sldMkLst>
        <pc:spChg chg="mod">
          <ac:chgData name="Priscilla Nyamai" userId="d8e0452a-ae16-488e-aad4-f7f0f7049767" providerId="ADAL" clId="{45AB365D-9097-4E97-BE04-F8E9FAEB6F28}" dt="2024-01-19T18:56:37.507" v="6683"/>
          <ac:spMkLst>
            <pc:docMk/>
            <pc:sldMk cId="1787379797" sldId="312"/>
            <ac:spMk id="195" creationId="{00000000-0000-0000-0000-000000000000}"/>
          </ac:spMkLst>
        </pc:spChg>
        <pc:spChg chg="mod">
          <ac:chgData name="Priscilla Nyamai" userId="d8e0452a-ae16-488e-aad4-f7f0f7049767" providerId="ADAL" clId="{45AB365D-9097-4E97-BE04-F8E9FAEB6F28}" dt="2024-01-19T18:56:50.906" v="6689" actId="20577"/>
          <ac:spMkLst>
            <pc:docMk/>
            <pc:sldMk cId="1787379797" sldId="312"/>
            <ac:spMk id="196" creationId="{00000000-0000-0000-0000-000000000000}"/>
          </ac:spMkLst>
        </pc:spChg>
      </pc:sldChg>
      <pc:sldChg chg="modSp add mod ord">
        <pc:chgData name="Priscilla Nyamai" userId="d8e0452a-ae16-488e-aad4-f7f0f7049767" providerId="ADAL" clId="{45AB365D-9097-4E97-BE04-F8E9FAEB6F28}" dt="2024-01-22T03:00:33.679" v="9086" actId="20577"/>
        <pc:sldMkLst>
          <pc:docMk/>
          <pc:sldMk cId="2761346117" sldId="313"/>
        </pc:sldMkLst>
        <pc:spChg chg="mod">
          <ac:chgData name="Priscilla Nyamai" userId="d8e0452a-ae16-488e-aad4-f7f0f7049767" providerId="ADAL" clId="{45AB365D-9097-4E97-BE04-F8E9FAEB6F28}" dt="2024-01-22T02:58:29.146" v="9074" actId="20577"/>
          <ac:spMkLst>
            <pc:docMk/>
            <pc:sldMk cId="2761346117" sldId="313"/>
            <ac:spMk id="283" creationId="{00000000-0000-0000-0000-000000000000}"/>
          </ac:spMkLst>
        </pc:spChg>
        <pc:spChg chg="mod">
          <ac:chgData name="Priscilla Nyamai" userId="d8e0452a-ae16-488e-aad4-f7f0f7049767" providerId="ADAL" clId="{45AB365D-9097-4E97-BE04-F8E9FAEB6F28}" dt="2024-01-22T03:00:33.679" v="9086" actId="20577"/>
          <ac:spMkLst>
            <pc:docMk/>
            <pc:sldMk cId="2761346117" sldId="313"/>
            <ac:spMk id="28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7739" cy="471054"/>
          </a:xfrm>
          <a:prstGeom prst="rect">
            <a:avLst/>
          </a:prstGeom>
          <a:noFill/>
          <a:ln>
            <a:noFill/>
          </a:ln>
        </p:spPr>
        <p:txBody>
          <a:bodyPr spcFirstLastPara="1" wrap="square" lIns="94225" tIns="47100" rIns="94225" bIns="471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3092" y="0"/>
            <a:ext cx="3077739" cy="471054"/>
          </a:xfrm>
          <a:prstGeom prst="rect">
            <a:avLst/>
          </a:prstGeom>
          <a:noFill/>
          <a:ln>
            <a:noFill/>
          </a:ln>
        </p:spPr>
        <p:txBody>
          <a:bodyPr spcFirstLastPara="1" wrap="square" lIns="94225" tIns="47100" rIns="94225" bIns="471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917422"/>
            <a:ext cx="3077739" cy="471053"/>
          </a:xfrm>
          <a:prstGeom prst="rect">
            <a:avLst/>
          </a:prstGeom>
          <a:noFill/>
          <a:ln>
            <a:noFill/>
          </a:ln>
        </p:spPr>
        <p:txBody>
          <a:bodyPr spcFirstLastPara="1" wrap="square" lIns="94225" tIns="47100" rIns="94225" bIns="471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endParaRPr dirty="0"/>
          </a:p>
        </p:txBody>
      </p:sp>
      <p:sp>
        <p:nvSpPr>
          <p:cNvPr id="87" name="Google Shape;87;p1: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7: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32" name="Google Shape;132;p7: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9: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46" name="Google Shape;146;p9: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8: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39" name="Google Shape;139;p8: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2: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68" name="Google Shape;168;p12: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3: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77" name="Google Shape;177;p13: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4: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84" name="Google Shape;184;p14: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5: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93" name="Google Shape;193;p15: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5: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93" name="Google Shape;193;p15: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6247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6: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02" name="Google Shape;202;p16: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94" name="Google Shape;94;p2: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6: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02" name="Google Shape;202;p16: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1692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7: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09" name="Google Shape;209;p17: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8: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18" name="Google Shape;218;p18: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9: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25" name="Google Shape;225;p19: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0: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34" name="Google Shape;234;p20: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1: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43" name="Google Shape;243;p21: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2: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49" name="Google Shape;249;p22: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3: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56" name="Google Shape;256;p23: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4: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65" name="Google Shape;265;p24: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5: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72" name="Google Shape;272;p25: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5: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423" name="Google Shape;423;p45: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7926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6: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81" name="Google Shape;281;p26: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5: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423" name="Google Shape;423;p45: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0894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7: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87" name="Google Shape;287;p27: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6: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81" name="Google Shape;281;p26: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198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8: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93" name="Google Shape;293;p28: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9: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99" name="Google Shape;299;p29: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0: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10" name="Google Shape;310;p30: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1: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20" name="Google Shape;320;p31: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2: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26" name="Google Shape;326;p32: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3: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34" name="Google Shape;334;p33: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3: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02" name="Google Shape;102;p3: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34: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42" name="Google Shape;342;p34: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5: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50" name="Google Shape;350;p35: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6: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57" name="Google Shape;357;p36: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7: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64" name="Google Shape;364;p37: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8: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70" name="Google Shape;370;p38: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9: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77" name="Google Shape;377;p39: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0: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90" name="Google Shape;390;p40: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1: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97" name="Google Shape;397;p41: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2: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404" name="Google Shape;404;p42: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43: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411" name="Google Shape;411;p43: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3: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02" name="Google Shape;102;p3: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9630960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44: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417" name="Google Shape;417;p44: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2: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404" name="Google Shape;404;p42: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8869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2: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404" name="Google Shape;404;p42: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00342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5: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423" name="Google Shape;423;p45: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25462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5: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423" name="Google Shape;423;p45: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3: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02" name="Google Shape;102;p3: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4226951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4: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10" name="Google Shape;110;p4: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25" name="Google Shape;125;p6: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7"/>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7"/>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6"/>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7"/>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7"/>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8"/>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9"/>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0"/>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0"/>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51"/>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1"/>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51"/>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51"/>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51"/>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5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5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54"/>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4"/>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54"/>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5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5"/>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5"/>
          <p:cNvSpPr>
            <a:spLocks noGrp="1"/>
          </p:cNvSpPr>
          <p:nvPr>
            <p:ph type="pic" idx="2"/>
          </p:nvPr>
        </p:nvSpPr>
        <p:spPr>
          <a:xfrm>
            <a:off x="3887391" y="987426"/>
            <a:ext cx="4629150" cy="4873625"/>
          </a:xfrm>
          <a:prstGeom prst="rect">
            <a:avLst/>
          </a:prstGeom>
          <a:noFill/>
          <a:ln>
            <a:noFill/>
          </a:ln>
        </p:spPr>
      </p:sp>
      <p:sp>
        <p:nvSpPr>
          <p:cNvPr id="68" name="Google Shape;68;p55"/>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5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6"/>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p:nvPr/>
        </p:nvSpPr>
        <p:spPr>
          <a:xfrm>
            <a:off x="234794" y="117560"/>
            <a:ext cx="8356800" cy="2585283"/>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0000FF"/>
              </a:buClr>
              <a:buSzPts val="1800"/>
            </a:pPr>
            <a:r>
              <a:rPr lang="en-US" sz="1800" b="1" dirty="0">
                <a:solidFill>
                  <a:schemeClr val="tx1"/>
                </a:solidFill>
                <a:latin typeface="Calibri"/>
                <a:ea typeface="Calibri"/>
                <a:cs typeface="Calibri"/>
                <a:sym typeface="Calibri"/>
              </a:rPr>
              <a:t>To begin:</a:t>
            </a:r>
            <a:endParaRPr b="1" dirty="0">
              <a:solidFill>
                <a:schemeClr val="tx1"/>
              </a:solidFill>
              <a:latin typeface="Calibri"/>
              <a:ea typeface="Calibri"/>
              <a:cs typeface="Calibri"/>
              <a:sym typeface="Calibri"/>
            </a:endParaRPr>
          </a:p>
          <a:p>
            <a:pPr marL="800100" marR="0" lvl="1" indent="-342900" algn="l" rtl="0">
              <a:spcBef>
                <a:spcPts val="0"/>
              </a:spcBef>
              <a:spcAft>
                <a:spcPts val="0"/>
              </a:spcAft>
              <a:buClr>
                <a:schemeClr val="dk1"/>
              </a:buClr>
              <a:buSzPts val="1600"/>
              <a:buFont typeface="Calibri"/>
              <a:buAutoNum type="arabicPeriod"/>
            </a:pPr>
            <a:r>
              <a:rPr lang="en-US" sz="1600" i="0" u="none" strike="noStrike" cap="none" dirty="0">
                <a:solidFill>
                  <a:schemeClr val="dk1"/>
                </a:solidFill>
                <a:latin typeface="Calibri"/>
                <a:ea typeface="Calibri"/>
                <a:cs typeface="Calibri"/>
                <a:sym typeface="Calibri"/>
              </a:rPr>
              <a:t>Create a folder (on the desktop or </a:t>
            </a:r>
            <a:r>
              <a:rPr lang="en-US" sz="1600" dirty="0">
                <a:solidFill>
                  <a:schemeClr val="dk1"/>
                </a:solidFill>
                <a:latin typeface="Calibri"/>
                <a:ea typeface="Calibri"/>
                <a:cs typeface="Calibri"/>
                <a:sym typeface="Calibri"/>
              </a:rPr>
              <a:t>in your documents) </a:t>
            </a:r>
            <a:r>
              <a:rPr lang="en-US" sz="1600" i="0" u="none" strike="noStrike" cap="none" dirty="0">
                <a:solidFill>
                  <a:schemeClr val="dk1"/>
                </a:solidFill>
                <a:latin typeface="Calibri"/>
                <a:ea typeface="Calibri"/>
                <a:cs typeface="Calibri"/>
                <a:sym typeface="Calibri"/>
              </a:rPr>
              <a:t>for this activity and name it</a:t>
            </a:r>
          </a:p>
          <a:p>
            <a:pPr marL="800100" marR="0" lvl="1" indent="-342900" algn="l" rtl="0">
              <a:spcBef>
                <a:spcPts val="0"/>
              </a:spcBef>
              <a:spcAft>
                <a:spcPts val="0"/>
              </a:spcAft>
              <a:buClr>
                <a:schemeClr val="dk1"/>
              </a:buClr>
              <a:buSzPts val="1600"/>
              <a:buFont typeface="Calibri"/>
              <a:buAutoNum type="arabicPeriod"/>
            </a:pPr>
            <a:r>
              <a:rPr lang="en-US" sz="1600" i="0" u="none" strike="noStrike" cap="none" dirty="0">
                <a:solidFill>
                  <a:schemeClr val="dk1"/>
                </a:solidFill>
                <a:latin typeface="Calibri"/>
                <a:ea typeface="Calibri"/>
                <a:cs typeface="Calibri"/>
                <a:sym typeface="Calibri"/>
              </a:rPr>
              <a:t>Open a new word document and save it in the folder</a:t>
            </a:r>
            <a:r>
              <a:rPr lang="en-US" sz="1600" dirty="0">
                <a:solidFill>
                  <a:schemeClr val="dk1"/>
                </a:solidFill>
                <a:latin typeface="Calibri"/>
                <a:ea typeface="Calibri"/>
                <a:cs typeface="Calibri"/>
                <a:sym typeface="Calibri"/>
              </a:rPr>
              <a:t>. This is </a:t>
            </a:r>
            <a:r>
              <a:rPr lang="en-US" sz="1600" i="0" u="none" strike="noStrike" cap="none" dirty="0">
                <a:solidFill>
                  <a:schemeClr val="dk1"/>
                </a:solidFill>
                <a:latin typeface="Calibri"/>
                <a:ea typeface="Calibri"/>
                <a:cs typeface="Calibri"/>
                <a:sym typeface="Calibri"/>
              </a:rPr>
              <a:t>where you will paste all your output and respond to questions, and that you will submit for this assignment. Keep saving this document frequently so you do not lose </a:t>
            </a:r>
            <a:r>
              <a:rPr lang="en-US" sz="1600" dirty="0">
                <a:solidFill>
                  <a:schemeClr val="dk1"/>
                </a:solidFill>
                <a:latin typeface="Calibri"/>
                <a:ea typeface="Calibri"/>
                <a:cs typeface="Calibri"/>
                <a:sym typeface="Calibri"/>
              </a:rPr>
              <a:t>your work.</a:t>
            </a:r>
            <a:endParaRPr dirty="0">
              <a:solidFill>
                <a:schemeClr val="dk1"/>
              </a:solidFill>
              <a:latin typeface="Calibri"/>
              <a:ea typeface="Calibri"/>
              <a:cs typeface="Calibri"/>
              <a:sym typeface="Calibri"/>
            </a:endParaRPr>
          </a:p>
          <a:p>
            <a:pPr marL="800100" marR="0" lvl="1" indent="-342900" algn="l" rtl="0">
              <a:spcBef>
                <a:spcPts val="0"/>
              </a:spcBef>
              <a:spcAft>
                <a:spcPts val="0"/>
              </a:spcAft>
              <a:buClr>
                <a:schemeClr val="dk1"/>
              </a:buClr>
              <a:buSzPts val="1600"/>
              <a:buFont typeface="Calibri"/>
              <a:buAutoNum type="arabicPeriod"/>
            </a:pPr>
            <a:r>
              <a:rPr lang="en-US" sz="1600" i="0" u="none" strike="noStrike" cap="none" dirty="0">
                <a:solidFill>
                  <a:schemeClr val="dk1"/>
                </a:solidFill>
                <a:latin typeface="Calibri"/>
                <a:ea typeface="Calibri"/>
                <a:cs typeface="Calibri"/>
                <a:sym typeface="Calibri"/>
              </a:rPr>
              <a:t>Download all the files provided for this activity, and save them on a folder on your desktop or where you can access them to work with during this activity</a:t>
            </a:r>
            <a:endParaRPr dirty="0">
              <a:solidFill>
                <a:schemeClr val="dk1"/>
              </a:solidFill>
              <a:latin typeface="Calibri"/>
              <a:ea typeface="Calibri"/>
              <a:cs typeface="Calibri"/>
              <a:sym typeface="Calibri"/>
            </a:endParaRPr>
          </a:p>
          <a:p>
            <a:pPr marL="800100" marR="0" lvl="1" indent="-342900" algn="l" rtl="0">
              <a:spcBef>
                <a:spcPts val="0"/>
              </a:spcBef>
              <a:spcAft>
                <a:spcPts val="0"/>
              </a:spcAft>
              <a:buClr>
                <a:schemeClr val="dk1"/>
              </a:buClr>
              <a:buSzPts val="1600"/>
              <a:buFont typeface="Calibri"/>
              <a:buAutoNum type="arabicPeriod"/>
            </a:pPr>
            <a:r>
              <a:rPr lang="en-US" sz="1600" i="0" u="none" strike="noStrike" cap="none" dirty="0">
                <a:solidFill>
                  <a:schemeClr val="dk1"/>
                </a:solidFill>
                <a:latin typeface="Calibri"/>
                <a:ea typeface="Calibri"/>
                <a:cs typeface="Calibri"/>
                <a:sym typeface="Calibri"/>
              </a:rPr>
              <a:t>To get started, open </a:t>
            </a:r>
            <a:r>
              <a:rPr lang="en-US" sz="1600" i="0" u="none" strike="noStrike" cap="none" dirty="0" err="1">
                <a:solidFill>
                  <a:schemeClr val="dk1"/>
                </a:solidFill>
                <a:latin typeface="Calibri"/>
                <a:ea typeface="Calibri"/>
                <a:cs typeface="Calibri"/>
                <a:sym typeface="Calibri"/>
              </a:rPr>
              <a:t>SyncroSim</a:t>
            </a:r>
            <a:r>
              <a:rPr lang="en-US" sz="1600" i="0" u="none" strike="noStrike" cap="none" dirty="0">
                <a:solidFill>
                  <a:schemeClr val="dk1"/>
                </a:solidFill>
                <a:latin typeface="Calibri"/>
                <a:ea typeface="Calibri"/>
                <a:cs typeface="Calibri"/>
                <a:sym typeface="Calibri"/>
              </a:rPr>
              <a:t> (</a:t>
            </a:r>
            <a:r>
              <a:rPr lang="en-US" i="0" u="none" strike="noStrike" cap="none" dirty="0">
                <a:solidFill>
                  <a:schemeClr val="dk1"/>
                </a:solidFill>
                <a:latin typeface="Calibri"/>
                <a:ea typeface="Calibri"/>
                <a:cs typeface="Calibri"/>
                <a:sym typeface="Calibri"/>
              </a:rPr>
              <a:t>If more than one version appears, </a:t>
            </a:r>
            <a:r>
              <a:rPr lang="en-US" dirty="0">
                <a:solidFill>
                  <a:schemeClr val="dk1"/>
                </a:solidFill>
                <a:latin typeface="Calibri"/>
                <a:ea typeface="Calibri"/>
                <a:cs typeface="Calibri"/>
                <a:sym typeface="Calibri"/>
              </a:rPr>
              <a:t>its ok to just select one)</a:t>
            </a:r>
            <a:r>
              <a:rPr lang="en-US" sz="1600" i="0" u="none" strike="noStrike" cap="none" dirty="0">
                <a:solidFill>
                  <a:schemeClr val="dk1"/>
                </a:solidFill>
                <a:latin typeface="Calibri"/>
                <a:ea typeface="Calibri"/>
                <a:cs typeface="Calibri"/>
                <a:sym typeface="Calibri"/>
              </a:rPr>
              <a:t>. </a:t>
            </a:r>
          </a:p>
          <a:p>
            <a:pPr marL="800100" marR="0" lvl="1" indent="-342900" algn="l" rtl="0">
              <a:spcBef>
                <a:spcPts val="0"/>
              </a:spcBef>
              <a:spcAft>
                <a:spcPts val="0"/>
              </a:spcAft>
              <a:buClr>
                <a:schemeClr val="dk1"/>
              </a:buClr>
              <a:buSzPts val="1600"/>
              <a:buFont typeface="Calibri"/>
              <a:buAutoNum type="arabicPeriod"/>
            </a:pPr>
            <a:r>
              <a:rPr lang="en-US" sz="1600" i="0" u="none" strike="noStrike" cap="none" dirty="0">
                <a:solidFill>
                  <a:schemeClr val="dk1"/>
                </a:solidFill>
                <a:latin typeface="Calibri"/>
                <a:ea typeface="Calibri"/>
                <a:cs typeface="Calibri"/>
                <a:sym typeface="Calibri"/>
              </a:rPr>
              <a:t>Your workspace should look something similar to the screen below</a:t>
            </a:r>
            <a:endParaRPr dirty="0">
              <a:solidFill>
                <a:schemeClr val="dk1"/>
              </a:solidFill>
              <a:latin typeface="Calibri"/>
              <a:ea typeface="Calibri"/>
              <a:cs typeface="Calibri"/>
              <a:sym typeface="Calibri"/>
            </a:endParaRPr>
          </a:p>
          <a:p>
            <a:pPr marL="285750" marR="0" lvl="0" indent="-184150" algn="l" rtl="0">
              <a:spcBef>
                <a:spcPts val="0"/>
              </a:spcBef>
              <a:spcAft>
                <a:spcPts val="0"/>
              </a:spcAft>
              <a:buClr>
                <a:schemeClr val="dk1"/>
              </a:buClr>
              <a:buSzPts val="1600"/>
              <a:buFont typeface="Arial"/>
              <a:buNone/>
            </a:pPr>
            <a:endParaRPr sz="1600" i="0" u="none" strike="noStrike" cap="none" dirty="0">
              <a:solidFill>
                <a:srgbClr val="0000FF"/>
              </a:solidFill>
              <a:latin typeface="Calibri"/>
              <a:ea typeface="Calibri"/>
              <a:cs typeface="Calibri"/>
              <a:sym typeface="Calibri"/>
            </a:endParaRPr>
          </a:p>
        </p:txBody>
      </p:sp>
      <p:pic>
        <p:nvPicPr>
          <p:cNvPr id="90" name="Google Shape;90;p1"/>
          <p:cNvPicPr preferRelativeResize="0"/>
          <p:nvPr/>
        </p:nvPicPr>
        <p:blipFill rotWithShape="1">
          <a:blip r:embed="rId3">
            <a:alphaModFix/>
          </a:blip>
          <a:srcRect b="7730"/>
          <a:stretch/>
        </p:blipFill>
        <p:spPr>
          <a:xfrm>
            <a:off x="602673" y="2499014"/>
            <a:ext cx="7988921" cy="430183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7"/>
          <p:cNvSpPr txBox="1"/>
          <p:nvPr/>
        </p:nvSpPr>
        <p:spPr>
          <a:xfrm>
            <a:off x="119433" y="65354"/>
            <a:ext cx="8564876"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D. Display the normal/current succession classes for your ecosystem</a:t>
            </a:r>
            <a:endParaRPr sz="1600" dirty="0"/>
          </a:p>
        </p:txBody>
      </p:sp>
      <p:sp>
        <p:nvSpPr>
          <p:cNvPr id="135" name="Google Shape;135;p7"/>
          <p:cNvSpPr txBox="1"/>
          <p:nvPr/>
        </p:nvSpPr>
        <p:spPr>
          <a:xfrm>
            <a:off x="119433" y="570265"/>
            <a:ext cx="9058419" cy="273917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We now want to see the different successional classes that exist in this ecosystem. These classes can also be viewed by clicking the “</a:t>
            </a:r>
            <a:r>
              <a:rPr lang="en-US" sz="1600" b="1" dirty="0" err="1">
                <a:solidFill>
                  <a:schemeClr val="dk1"/>
                </a:solidFill>
                <a:latin typeface="Calibri"/>
                <a:ea typeface="Calibri"/>
                <a:cs typeface="Calibri"/>
                <a:sym typeface="Calibri"/>
              </a:rPr>
              <a:t>landfire</a:t>
            </a:r>
            <a:r>
              <a:rPr lang="en-US" sz="1600" dirty="0">
                <a:solidFill>
                  <a:schemeClr val="dk1"/>
                </a:solidFill>
                <a:latin typeface="Calibri"/>
                <a:ea typeface="Calibri"/>
                <a:cs typeface="Calibri"/>
                <a:sym typeface="Calibri"/>
              </a:rPr>
              <a:t>” tab at the top of the pane and in the background document provided for this ecosystem, where each of the classes are also explained</a:t>
            </a: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lang="en-US" sz="1600" dirty="0">
                <a:solidFill>
                  <a:schemeClr val="dk1"/>
                </a:solidFill>
                <a:latin typeface="Calibri"/>
                <a:ea typeface="Calibri"/>
                <a:cs typeface="Calibri"/>
                <a:sym typeface="Calibri"/>
              </a:rPr>
              <a:t>To display the classes, click the “</a:t>
            </a:r>
            <a:r>
              <a:rPr lang="en-US" sz="1600" b="1" dirty="0">
                <a:solidFill>
                  <a:schemeClr val="dk1"/>
                </a:solidFill>
                <a:latin typeface="Calibri"/>
                <a:ea typeface="Calibri"/>
                <a:cs typeface="Calibri"/>
                <a:sym typeface="Calibri"/>
              </a:rPr>
              <a:t>Transition Pathways</a:t>
            </a:r>
            <a:r>
              <a:rPr lang="en-US" sz="1600" dirty="0">
                <a:solidFill>
                  <a:schemeClr val="dk1"/>
                </a:solidFill>
                <a:latin typeface="Calibri"/>
                <a:ea typeface="Calibri"/>
                <a:cs typeface="Calibri"/>
                <a:sym typeface="Calibri"/>
              </a:rPr>
              <a:t>” tab at the top of this pane. They will be shown in boxes, with lines connecting the boxes. </a:t>
            </a:r>
            <a:r>
              <a:rPr kumimoji="0" lang="en-US" sz="1200" b="0" i="0" u="none" strike="noStrike" kern="0" cap="none" spc="0" normalizeH="0" baseline="0" noProof="0" dirty="0">
                <a:ln>
                  <a:noFill/>
                </a:ln>
                <a:solidFill>
                  <a:srgbClr val="000000"/>
                </a:solidFill>
                <a:effectLst/>
                <a:uLnTx/>
                <a:uFillTx/>
                <a:latin typeface="Calibri"/>
                <a:ea typeface="Calibri"/>
                <a:cs typeface="Calibri"/>
                <a:sym typeface="Calibri"/>
              </a:rPr>
              <a:t>Extend the bottom boundary of this pane downward so you can see all the classes in the diagram</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The boxes are the successional stages, also called “</a:t>
            </a:r>
            <a:r>
              <a:rPr lang="en-US" sz="1600" b="1" dirty="0">
                <a:solidFill>
                  <a:schemeClr val="dk1"/>
                </a:solidFill>
                <a:latin typeface="Calibri"/>
                <a:ea typeface="Calibri"/>
                <a:cs typeface="Calibri"/>
                <a:sym typeface="Calibri"/>
              </a:rPr>
              <a:t>state classes</a:t>
            </a:r>
            <a:r>
              <a:rPr lang="en-US" sz="1600" dirty="0">
                <a:solidFill>
                  <a:schemeClr val="dk1"/>
                </a:solidFill>
                <a:latin typeface="Calibri"/>
                <a:ea typeface="Calibri"/>
                <a:cs typeface="Calibri"/>
                <a:sym typeface="Calibri"/>
              </a:rPr>
              <a:t>”, and the lines connecting them are the paths that they would take when moving from one class to the other, also called</a:t>
            </a:r>
            <a:r>
              <a:rPr kumimoji="0" lang="en-US" sz="16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600" b="1" i="0" u="none" strike="noStrike" kern="0" cap="none" spc="0" normalizeH="0" baseline="0" noProof="0" dirty="0">
                <a:ln>
                  <a:noFill/>
                </a:ln>
                <a:solidFill>
                  <a:srgbClr val="000000"/>
                </a:solidFill>
                <a:effectLst/>
                <a:uLnTx/>
                <a:uFillTx/>
                <a:latin typeface="Calibri"/>
                <a:ea typeface="Calibri"/>
                <a:cs typeface="Calibri"/>
                <a:sym typeface="Calibri"/>
              </a:rPr>
              <a:t>transitions</a:t>
            </a:r>
            <a:r>
              <a:rPr kumimoji="0" lang="en-US" sz="1600" b="0" i="0" u="none" strike="noStrike" kern="0" cap="none" spc="0" normalizeH="0" baseline="0" noProof="0" dirty="0">
                <a:ln>
                  <a:noFill/>
                </a:ln>
                <a:solidFill>
                  <a:srgbClr val="000000"/>
                </a:solidFill>
                <a:effectLst/>
                <a:uLnTx/>
                <a:uFillTx/>
                <a:latin typeface="Calibri"/>
                <a:ea typeface="Calibri"/>
                <a:cs typeface="Calibri"/>
                <a:sym typeface="Calibri"/>
              </a:rPr>
              <a:t>”.</a:t>
            </a:r>
            <a:r>
              <a:rPr lang="en-US" sz="1600" dirty="0">
                <a:solidFill>
                  <a:schemeClr val="dk1"/>
                </a:solidFill>
                <a:latin typeface="Calibri"/>
                <a:ea typeface="Calibri"/>
                <a:cs typeface="Calibri"/>
                <a:sym typeface="Calibri"/>
              </a:rPr>
              <a:t> </a:t>
            </a: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In this original diagram, the classes shown are the succession classes that exist in this ecosystem under </a:t>
            </a:r>
            <a:r>
              <a:rPr lang="en-US" sz="1600" b="1" dirty="0">
                <a:solidFill>
                  <a:schemeClr val="dk1"/>
                </a:solidFill>
                <a:latin typeface="Calibri"/>
                <a:ea typeface="Calibri"/>
                <a:cs typeface="Calibri"/>
                <a:sym typeface="Calibri"/>
              </a:rPr>
              <a:t>normal succession</a:t>
            </a:r>
            <a:r>
              <a:rPr lang="en-US" sz="1600" dirty="0">
                <a:solidFill>
                  <a:schemeClr val="dk1"/>
                </a:solidFill>
                <a:latin typeface="Calibri"/>
                <a:ea typeface="Calibri"/>
                <a:cs typeface="Calibri"/>
                <a:sym typeface="Calibri"/>
              </a:rPr>
              <a:t>, i.e., with no external disturbances introduced yet </a:t>
            </a: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When done, your window should look like similar to the one below</a:t>
            </a:r>
            <a:endParaRPr dirty="0"/>
          </a:p>
        </p:txBody>
      </p:sp>
      <p:grpSp>
        <p:nvGrpSpPr>
          <p:cNvPr id="7" name="Group 6">
            <a:extLst>
              <a:ext uri="{FF2B5EF4-FFF2-40B4-BE49-F238E27FC236}">
                <a16:creationId xmlns:a16="http://schemas.microsoft.com/office/drawing/2014/main" id="{D014EC19-3C28-EF38-5E38-E8B065B613FF}"/>
              </a:ext>
            </a:extLst>
          </p:cNvPr>
          <p:cNvGrpSpPr/>
          <p:nvPr/>
        </p:nvGrpSpPr>
        <p:grpSpPr>
          <a:xfrm>
            <a:off x="1218194" y="3377045"/>
            <a:ext cx="6725656" cy="3524704"/>
            <a:chOff x="168712" y="2358222"/>
            <a:chExt cx="7661180" cy="4434424"/>
          </a:xfrm>
        </p:grpSpPr>
        <p:grpSp>
          <p:nvGrpSpPr>
            <p:cNvPr id="5" name="Group 4">
              <a:extLst>
                <a:ext uri="{FF2B5EF4-FFF2-40B4-BE49-F238E27FC236}">
                  <a16:creationId xmlns:a16="http://schemas.microsoft.com/office/drawing/2014/main" id="{BA2E979E-27FB-0F75-F665-A0EED29D09E1}"/>
                </a:ext>
              </a:extLst>
            </p:cNvPr>
            <p:cNvGrpSpPr/>
            <p:nvPr/>
          </p:nvGrpSpPr>
          <p:grpSpPr>
            <a:xfrm>
              <a:off x="168712" y="2358222"/>
              <a:ext cx="7661180" cy="4434424"/>
              <a:chOff x="168712" y="2358222"/>
              <a:chExt cx="7661180" cy="4434424"/>
            </a:xfrm>
          </p:grpSpPr>
          <p:pic>
            <p:nvPicPr>
              <p:cNvPr id="136" name="Google Shape;136;p7"/>
              <p:cNvPicPr preferRelativeResize="0"/>
              <p:nvPr/>
            </p:nvPicPr>
            <p:blipFill rotWithShape="1">
              <a:blip r:embed="rId3">
                <a:alphaModFix/>
              </a:blip>
              <a:srcRect b="7389"/>
              <a:stretch/>
            </p:blipFill>
            <p:spPr>
              <a:xfrm>
                <a:off x="168712" y="2358222"/>
                <a:ext cx="7661180" cy="4434424"/>
              </a:xfrm>
              <a:prstGeom prst="rect">
                <a:avLst/>
              </a:prstGeom>
              <a:noFill/>
              <a:ln>
                <a:noFill/>
              </a:ln>
            </p:spPr>
          </p:pic>
          <p:cxnSp>
            <p:nvCxnSpPr>
              <p:cNvPr id="2" name="Straight Arrow Connector 1">
                <a:extLst>
                  <a:ext uri="{FF2B5EF4-FFF2-40B4-BE49-F238E27FC236}">
                    <a16:creationId xmlns:a16="http://schemas.microsoft.com/office/drawing/2014/main" id="{9720D8C6-4E72-4AAB-8EBB-ADC3D50F161B}"/>
                  </a:ext>
                </a:extLst>
              </p:cNvPr>
              <p:cNvCxnSpPr>
                <a:cxnSpLocks/>
              </p:cNvCxnSpPr>
              <p:nvPr/>
            </p:nvCxnSpPr>
            <p:spPr>
              <a:xfrm flipH="1">
                <a:off x="4816186" y="2608118"/>
                <a:ext cx="249382" cy="47278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 name="Straight Arrow Connector 5">
              <a:extLst>
                <a:ext uri="{FF2B5EF4-FFF2-40B4-BE49-F238E27FC236}">
                  <a16:creationId xmlns:a16="http://schemas.microsoft.com/office/drawing/2014/main" id="{48C8CA48-1FE8-013F-1E9A-403346BF76FD}"/>
                </a:ext>
              </a:extLst>
            </p:cNvPr>
            <p:cNvCxnSpPr>
              <a:cxnSpLocks/>
            </p:cNvCxnSpPr>
            <p:nvPr/>
          </p:nvCxnSpPr>
          <p:spPr>
            <a:xfrm flipH="1">
              <a:off x="3067049" y="2608117"/>
              <a:ext cx="249382" cy="47278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9"/>
          <p:cNvSpPr txBox="1"/>
          <p:nvPr/>
        </p:nvSpPr>
        <p:spPr>
          <a:xfrm>
            <a:off x="493543" y="85418"/>
            <a:ext cx="8564876"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tx1"/>
                </a:solidFill>
                <a:latin typeface="Rockwell"/>
                <a:ea typeface="Rockwell"/>
                <a:cs typeface="Rockwell"/>
                <a:sym typeface="Rockwell"/>
              </a:rPr>
              <a:t>Assignment # 1: </a:t>
            </a:r>
            <a:endParaRPr b="1" dirty="0">
              <a:solidFill>
                <a:schemeClr val="tx1"/>
              </a:solidFill>
            </a:endParaRPr>
          </a:p>
          <a:p>
            <a:pPr marL="285750" marR="0" lvl="0" indent="-285750" algn="l" rtl="0">
              <a:spcBef>
                <a:spcPts val="0"/>
              </a:spcBef>
              <a:spcAft>
                <a:spcPts val="0"/>
              </a:spcAft>
              <a:buFont typeface="Arial" panose="020B0604020202020204" pitchFamily="34" charset="0"/>
              <a:buChar char="•"/>
            </a:pPr>
            <a:r>
              <a:rPr lang="en-US" sz="1600" dirty="0">
                <a:solidFill>
                  <a:schemeClr val="dk1"/>
                </a:solidFill>
                <a:latin typeface="Rockwell"/>
                <a:ea typeface="Rockwell"/>
                <a:cs typeface="Rockwell"/>
                <a:sym typeface="Rockwell"/>
              </a:rPr>
              <a:t>Take a screen shot image of the transition pathways diagram, paste it to your  word document and caption it as “</a:t>
            </a:r>
            <a:r>
              <a:rPr lang="en-US" sz="1600" b="1" dirty="0">
                <a:solidFill>
                  <a:schemeClr val="tx1"/>
                </a:solidFill>
                <a:latin typeface="Rockwell"/>
                <a:ea typeface="Rockwell"/>
                <a:cs typeface="Rockwell"/>
                <a:sym typeface="Rockwell"/>
              </a:rPr>
              <a:t>Figure 1. Normal succession</a:t>
            </a:r>
            <a:r>
              <a:rPr lang="en-US" sz="1600" dirty="0">
                <a:solidFill>
                  <a:schemeClr val="dk1"/>
                </a:solidFill>
                <a:latin typeface="Rockwell"/>
                <a:ea typeface="Rockwell"/>
                <a:cs typeface="Rockwell"/>
                <a:sym typeface="Rockwell"/>
              </a:rPr>
              <a:t>”. </a:t>
            </a:r>
          </a:p>
          <a:p>
            <a:pPr marL="285750" marR="0" lvl="0" indent="-285750" algn="l" rtl="0">
              <a:spcBef>
                <a:spcPts val="0"/>
              </a:spcBef>
              <a:spcAft>
                <a:spcPts val="0"/>
              </a:spcAft>
              <a:buFont typeface="Arial" panose="020B0604020202020204" pitchFamily="34" charset="0"/>
              <a:buChar char="•"/>
            </a:pPr>
            <a:r>
              <a:rPr lang="en-US" sz="1600" dirty="0">
                <a:solidFill>
                  <a:schemeClr val="dk1"/>
                </a:solidFill>
                <a:latin typeface="Rockwell"/>
                <a:ea typeface="Rockwell"/>
                <a:cs typeface="Rockwell"/>
                <a:sym typeface="Rockwell"/>
              </a:rPr>
              <a:t>Once you paste, it helps to crop it to leave only the diagram (the part inside the dotted box below).  This makes it so that you do not submit an image that shows your whole screen</a:t>
            </a:r>
            <a:endParaRPr dirty="0"/>
          </a:p>
        </p:txBody>
      </p:sp>
      <p:grpSp>
        <p:nvGrpSpPr>
          <p:cNvPr id="149" name="Google Shape;149;p9"/>
          <p:cNvGrpSpPr/>
          <p:nvPr/>
        </p:nvGrpSpPr>
        <p:grpSpPr>
          <a:xfrm>
            <a:off x="213873" y="2200199"/>
            <a:ext cx="7765679" cy="4490800"/>
            <a:chOff x="213873" y="2200199"/>
            <a:chExt cx="7765679" cy="4490800"/>
          </a:xfrm>
        </p:grpSpPr>
        <p:pic>
          <p:nvPicPr>
            <p:cNvPr id="150" name="Google Shape;150;p9"/>
            <p:cNvPicPr preferRelativeResize="0"/>
            <p:nvPr/>
          </p:nvPicPr>
          <p:blipFill rotWithShape="1">
            <a:blip r:embed="rId3">
              <a:alphaModFix/>
            </a:blip>
            <a:srcRect/>
            <a:stretch/>
          </p:blipFill>
          <p:spPr>
            <a:xfrm>
              <a:off x="213873" y="2200199"/>
              <a:ext cx="7765679" cy="4490800"/>
            </a:xfrm>
            <a:prstGeom prst="rect">
              <a:avLst/>
            </a:prstGeom>
            <a:noFill/>
            <a:ln>
              <a:noFill/>
            </a:ln>
          </p:spPr>
        </p:pic>
        <p:sp>
          <p:nvSpPr>
            <p:cNvPr id="151" name="Google Shape;151;p9"/>
            <p:cNvSpPr/>
            <p:nvPr/>
          </p:nvSpPr>
          <p:spPr>
            <a:xfrm>
              <a:off x="2341667" y="3175759"/>
              <a:ext cx="2493155" cy="2412847"/>
            </a:xfrm>
            <a:prstGeom prst="rect">
              <a:avLst/>
            </a:prstGeom>
            <a:noFill/>
            <a:ln w="2222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8"/>
          <p:cNvSpPr txBox="1"/>
          <p:nvPr/>
        </p:nvSpPr>
        <p:spPr>
          <a:xfrm>
            <a:off x="110261" y="148273"/>
            <a:ext cx="9033739"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E. Explanation: what the boxes in the diagram and links connecting them mean</a:t>
            </a:r>
            <a:endParaRPr sz="1600" dirty="0"/>
          </a:p>
        </p:txBody>
      </p:sp>
      <p:sp>
        <p:nvSpPr>
          <p:cNvPr id="142" name="Google Shape;142;p8"/>
          <p:cNvSpPr txBox="1"/>
          <p:nvPr/>
        </p:nvSpPr>
        <p:spPr>
          <a:xfrm>
            <a:off x="155355" y="600733"/>
            <a:ext cx="8833289" cy="35701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In the pathway diagram:</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Each box represents a </a:t>
            </a:r>
            <a:r>
              <a:rPr lang="en-US" sz="1600" dirty="0">
                <a:solidFill>
                  <a:srgbClr val="006600"/>
                </a:solidFill>
                <a:latin typeface="Calibri"/>
                <a:ea typeface="Calibri"/>
                <a:cs typeface="Calibri"/>
                <a:sym typeface="Calibri"/>
              </a:rPr>
              <a:t>succession stage </a:t>
            </a:r>
            <a:r>
              <a:rPr lang="en-US" sz="1600" dirty="0">
                <a:solidFill>
                  <a:schemeClr val="dk1"/>
                </a:solidFill>
                <a:latin typeface="Calibri"/>
                <a:ea typeface="Calibri"/>
                <a:cs typeface="Calibri"/>
                <a:sym typeface="Calibri"/>
              </a:rPr>
              <a:t>in the system (</a:t>
            </a:r>
            <a:r>
              <a:rPr lang="en-US" sz="1600" dirty="0">
                <a:solidFill>
                  <a:srgbClr val="006600"/>
                </a:solidFill>
                <a:latin typeface="Calibri"/>
                <a:ea typeface="Calibri"/>
                <a:cs typeface="Calibri"/>
                <a:sym typeface="Calibri"/>
              </a:rPr>
              <a:t>also called State classes</a:t>
            </a:r>
            <a:r>
              <a:rPr lang="en-US" sz="1600" dirty="0">
                <a:solidFill>
                  <a:schemeClr val="dk1"/>
                </a:solidFill>
                <a:latin typeface="Calibri"/>
                <a:ea typeface="Calibri"/>
                <a:cs typeface="Calibri"/>
                <a:sym typeface="Calibri"/>
              </a:rPr>
              <a:t>). The general succession classes we know in ecology are Early, Mid, Late. But for this activity, a gradient of these state classes(subdivisions) e.g., Mid 1, Mid 2 are included. That is why you have both the Mid and Late state classes have two options each. The number and kinds of state classes will differ depending on the ecosystem (library) you are working with.</a:t>
            </a:r>
            <a:endParaRPr dirty="0"/>
          </a:p>
          <a:p>
            <a:pPr marL="285750" marR="0" lvl="0" indent="-184150" algn="l" rtl="0">
              <a:spcBef>
                <a:spcPts val="0"/>
              </a:spcBef>
              <a:spcAft>
                <a:spcPts val="0"/>
              </a:spcAft>
              <a:buClr>
                <a:schemeClr val="dk1"/>
              </a:buClr>
              <a:buSzPts val="1600"/>
              <a:buFont typeface="Arial"/>
              <a:buNone/>
            </a:pPr>
            <a:endParaRPr sz="1600" dirty="0">
              <a:solidFill>
                <a:srgbClr val="00B050"/>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The </a:t>
            </a:r>
            <a:r>
              <a:rPr lang="en-US" sz="1600" b="1" dirty="0">
                <a:solidFill>
                  <a:srgbClr val="009900"/>
                </a:solidFill>
                <a:latin typeface="Calibri"/>
                <a:ea typeface="Calibri"/>
                <a:cs typeface="Calibri"/>
                <a:sym typeface="Calibri"/>
              </a:rPr>
              <a:t>green</a:t>
            </a:r>
            <a:r>
              <a:rPr lang="en-US" sz="1600" dirty="0">
                <a:solidFill>
                  <a:schemeClr val="dk1"/>
                </a:solidFill>
                <a:latin typeface="Calibri"/>
                <a:ea typeface="Calibri"/>
                <a:cs typeface="Calibri"/>
                <a:sym typeface="Calibri"/>
              </a:rPr>
              <a:t> lines connecting these boxes are the normal succession pathways the system goes through from one stage to another</a:t>
            </a:r>
            <a:r>
              <a:rPr lang="en-US" sz="1600" b="1" dirty="0">
                <a:solidFill>
                  <a:schemeClr val="tx1"/>
                </a:solidFill>
                <a:latin typeface="Calibri"/>
                <a:ea typeface="Calibri"/>
                <a:cs typeface="Calibri"/>
                <a:sym typeface="Calibri"/>
              </a:rPr>
              <a:t>, with no external disturbance </a:t>
            </a:r>
            <a:r>
              <a:rPr lang="en-US" sz="1600" dirty="0">
                <a:solidFill>
                  <a:schemeClr val="dk1"/>
                </a:solidFill>
                <a:latin typeface="Calibri"/>
                <a:ea typeface="Calibri"/>
                <a:cs typeface="Calibri"/>
                <a:sym typeface="Calibri"/>
              </a:rPr>
              <a:t>(</a:t>
            </a:r>
            <a:r>
              <a:rPr lang="en-US" sz="1600" b="1" dirty="0">
                <a:solidFill>
                  <a:schemeClr val="tx1"/>
                </a:solidFill>
                <a:latin typeface="Calibri"/>
                <a:ea typeface="Calibri"/>
                <a:cs typeface="Calibri"/>
                <a:sym typeface="Calibri"/>
              </a:rPr>
              <a:t>they are typically green</a:t>
            </a:r>
            <a:r>
              <a:rPr lang="en-US" sz="1600" dirty="0">
                <a:solidFill>
                  <a:schemeClr val="dk1"/>
                </a:solidFill>
                <a:latin typeface="Calibri"/>
                <a:ea typeface="Calibri"/>
                <a:cs typeface="Calibri"/>
                <a:sym typeface="Calibri"/>
              </a:rPr>
              <a:t>).</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The </a:t>
            </a:r>
            <a:r>
              <a:rPr lang="en-US" sz="1600" b="1" dirty="0">
                <a:solidFill>
                  <a:srgbClr val="0000FF"/>
                </a:solidFill>
                <a:latin typeface="Calibri"/>
                <a:ea typeface="Calibri"/>
                <a:cs typeface="Calibri"/>
                <a:sym typeface="Calibri"/>
              </a:rPr>
              <a:t>blue</a:t>
            </a:r>
            <a:r>
              <a:rPr lang="en-US" sz="1600" dirty="0">
                <a:solidFill>
                  <a:schemeClr val="dk1"/>
                </a:solidFill>
                <a:latin typeface="Calibri"/>
                <a:ea typeface="Calibri"/>
                <a:cs typeface="Calibri"/>
                <a:sym typeface="Calibri"/>
              </a:rPr>
              <a:t> lines connecting these boxes are the succession pathways the system goes through from one stage to another </a:t>
            </a:r>
            <a:r>
              <a:rPr lang="en-US" sz="1600" b="1" dirty="0">
                <a:solidFill>
                  <a:schemeClr val="tx1"/>
                </a:solidFill>
                <a:latin typeface="Calibri"/>
                <a:ea typeface="Calibri"/>
                <a:cs typeface="Calibri"/>
                <a:sym typeface="Calibri"/>
              </a:rPr>
              <a:t>when there is some intervening disturbance </a:t>
            </a:r>
            <a:r>
              <a:rPr lang="en-US" sz="1600" dirty="0">
                <a:solidFill>
                  <a:schemeClr val="dk1"/>
                </a:solidFill>
                <a:latin typeface="Calibri"/>
                <a:ea typeface="Calibri"/>
                <a:cs typeface="Calibri"/>
                <a:sym typeface="Calibri"/>
              </a:rPr>
              <a:t>(</a:t>
            </a:r>
            <a:r>
              <a:rPr lang="en-US" sz="1600" b="1" dirty="0">
                <a:solidFill>
                  <a:schemeClr val="tx1"/>
                </a:solidFill>
                <a:latin typeface="Calibri"/>
                <a:ea typeface="Calibri"/>
                <a:cs typeface="Calibri"/>
                <a:sym typeface="Calibri"/>
              </a:rPr>
              <a:t>they are typically blue</a:t>
            </a:r>
            <a:r>
              <a:rPr lang="en-US" sz="1600" dirty="0">
                <a:solidFill>
                  <a:schemeClr val="dk1"/>
                </a:solidFill>
                <a:latin typeface="Calibri"/>
                <a:ea typeface="Calibri"/>
                <a:cs typeface="Calibri"/>
                <a:sym typeface="Calibri"/>
              </a:rPr>
              <a:t>).</a:t>
            </a:r>
            <a:endParaRPr dirty="0"/>
          </a:p>
          <a:p>
            <a:pPr marL="742950" marR="0" lvl="1" indent="-285750" algn="l" rtl="0">
              <a:spcBef>
                <a:spcPts val="0"/>
              </a:spcBef>
              <a:spcAft>
                <a:spcPts val="0"/>
              </a:spcAft>
              <a:buClr>
                <a:srgbClr val="0000FF"/>
              </a:buClr>
              <a:buSzPts val="1600"/>
              <a:buFont typeface="Arial"/>
              <a:buChar char="•"/>
            </a:pPr>
            <a:r>
              <a:rPr lang="en-US" sz="1600" i="0" u="none" strike="noStrike" cap="none" dirty="0">
                <a:solidFill>
                  <a:schemeClr val="tx1"/>
                </a:solidFill>
                <a:latin typeface="Calibri"/>
                <a:ea typeface="Calibri"/>
                <a:cs typeface="Calibri"/>
                <a:sym typeface="Calibri"/>
              </a:rPr>
              <a:t>If you introduce a disturbance to a system, it is the blue pathways that are affected and where movement happens</a:t>
            </a:r>
            <a:endParaRPr dirty="0">
              <a:solidFill>
                <a:schemeClr val="tx1"/>
              </a:solidFill>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143" name="Google Shape;143;p8"/>
          <p:cNvPicPr preferRelativeResize="0"/>
          <p:nvPr/>
        </p:nvPicPr>
        <p:blipFill rotWithShape="1">
          <a:blip r:embed="rId3">
            <a:alphaModFix/>
          </a:blip>
          <a:srcRect/>
          <a:stretch/>
        </p:blipFill>
        <p:spPr>
          <a:xfrm>
            <a:off x="1263269" y="3844635"/>
            <a:ext cx="5459649" cy="303644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0"/>
          <p:cNvSpPr txBox="1"/>
          <p:nvPr/>
        </p:nvSpPr>
        <p:spPr>
          <a:xfrm>
            <a:off x="120460" y="60230"/>
            <a:ext cx="8937959"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E. Explanation: Understanding the state classes and the linkages </a:t>
            </a:r>
            <a:endParaRPr sz="1600" dirty="0"/>
          </a:p>
        </p:txBody>
      </p:sp>
      <p:sp>
        <p:nvSpPr>
          <p:cNvPr id="157" name="Google Shape;157;p10"/>
          <p:cNvSpPr txBox="1"/>
          <p:nvPr/>
        </p:nvSpPr>
        <p:spPr>
          <a:xfrm>
            <a:off x="85581" y="398744"/>
            <a:ext cx="9058419" cy="62478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In the pathway diagram</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Each box has text inside it that tells you the name of the state class (e.g., early 1), the nature of the canopy (ALL, OPN or CLS), and how many years it lasts in that state class before moving to the next state class (e.g., 0-5)</a:t>
            </a:r>
            <a:endParaRPr dirty="0">
              <a:solidFill>
                <a:schemeClr val="tx1"/>
              </a:solidFill>
            </a:endParaRPr>
          </a:p>
          <a:p>
            <a:pPr marL="742950" lvl="1" indent="-285750">
              <a:buClr>
                <a:srgbClr val="0000FF"/>
              </a:buClr>
              <a:buSzPts val="1600"/>
              <a:buFont typeface="Arial"/>
              <a:buChar char="•"/>
            </a:pPr>
            <a:r>
              <a:rPr lang="en-US" sz="1600" b="1" dirty="0">
                <a:solidFill>
                  <a:schemeClr val="tx1"/>
                </a:solidFill>
                <a:latin typeface="Calibri"/>
                <a:ea typeface="Calibri"/>
                <a:cs typeface="Calibri"/>
                <a:sym typeface="Calibri"/>
              </a:rPr>
              <a:t>The ecosystem you are working for this activity has 5 successional stages: Early 1 (ALL), Mid 1 (OPN), Mid 2 (OPN), Late 1 (OPN) and Late 2 (CLS)</a:t>
            </a:r>
            <a:endParaRPr lang="en-US" sz="1600" b="1" dirty="0">
              <a:solidFill>
                <a:schemeClr val="tx1"/>
              </a:solidFill>
            </a:endParaRPr>
          </a:p>
          <a:p>
            <a:pPr marL="742950" marR="0" lvl="1" indent="-285750" algn="l" rtl="0">
              <a:spcBef>
                <a:spcPts val="0"/>
              </a:spcBef>
              <a:spcAft>
                <a:spcPts val="0"/>
              </a:spcAft>
              <a:buClr>
                <a:srgbClr val="0000FF"/>
              </a:buClr>
              <a:buSzPts val="1600"/>
              <a:buFont typeface="Arial"/>
              <a:buChar char="•"/>
            </a:pPr>
            <a:r>
              <a:rPr lang="en-US" sz="1600" b="0" i="0" u="none" strike="noStrike" cap="none" dirty="0">
                <a:solidFill>
                  <a:schemeClr val="tx1"/>
                </a:solidFill>
                <a:latin typeface="Calibri"/>
                <a:ea typeface="Calibri"/>
                <a:cs typeface="Calibri"/>
                <a:sym typeface="Calibri"/>
              </a:rPr>
              <a:t>Early 1 means early succession stage, and in our case here, we only have one stage of this in this </a:t>
            </a:r>
            <a:r>
              <a:rPr lang="en-US" sz="1600" dirty="0">
                <a:solidFill>
                  <a:schemeClr val="tx1"/>
                </a:solidFill>
                <a:latin typeface="Calibri"/>
                <a:ea typeface="Calibri"/>
                <a:cs typeface="Calibri"/>
                <a:sym typeface="Calibri"/>
              </a:rPr>
              <a:t>ecosystem; some ecosystem might have early 1 and early 2, which are just 2 gradients of the early succession stage, with early 1 being more of the initial early succession stage than the early 2 which would be a more developed/mature early succession stage. The same logic applies to all the other stages. In this case, you have 2 mid succession stages (mid 1 and mid 2) and 2 late succession stages (late 1 and late 2)</a:t>
            </a:r>
            <a:endParaRPr lang="en-US" sz="1600" b="0" i="0" u="none" strike="noStrike" cap="none" dirty="0">
              <a:solidFill>
                <a:schemeClr val="tx1"/>
              </a:solidFill>
              <a:latin typeface="Calibri"/>
              <a:ea typeface="Calibri"/>
              <a:cs typeface="Calibri"/>
              <a:sym typeface="Calibri"/>
            </a:endParaRPr>
          </a:p>
          <a:p>
            <a:pPr marL="742950" marR="0" lvl="1" indent="-285750" algn="l" rtl="0">
              <a:spcBef>
                <a:spcPts val="0"/>
              </a:spcBef>
              <a:spcAft>
                <a:spcPts val="0"/>
              </a:spcAft>
              <a:buClr>
                <a:srgbClr val="0000FF"/>
              </a:buClr>
              <a:buSzPts val="1600"/>
              <a:buFont typeface="Arial"/>
              <a:buChar char="•"/>
            </a:pPr>
            <a:r>
              <a:rPr lang="en-US" sz="1600" b="1" i="0" u="none" strike="noStrike" cap="none" dirty="0">
                <a:solidFill>
                  <a:schemeClr val="tx1"/>
                </a:solidFill>
                <a:latin typeface="Calibri"/>
                <a:ea typeface="Calibri"/>
                <a:cs typeface="Calibri"/>
                <a:sym typeface="Calibri"/>
              </a:rPr>
              <a:t>The letters describe the structure of the canopy</a:t>
            </a:r>
            <a:r>
              <a:rPr lang="en-US" sz="1600" b="0" i="0" u="none" strike="noStrike" cap="none" dirty="0">
                <a:solidFill>
                  <a:schemeClr val="tx1"/>
                </a:solidFill>
                <a:latin typeface="Calibri"/>
                <a:ea typeface="Calibri"/>
                <a:cs typeface="Calibri"/>
                <a:sym typeface="Calibri"/>
              </a:rPr>
              <a:t>: Canopy is open (OPN), canopy is closed (CLS), or canopy has a mix of some open patches and some closed patches (ALL, meaning mixed structure). </a:t>
            </a:r>
            <a:endParaRPr dirty="0">
              <a:solidFill>
                <a:schemeClr val="tx1"/>
              </a:solidFill>
            </a:endParaRPr>
          </a:p>
          <a:p>
            <a:pPr marL="742950" marR="0" lvl="1" indent="-285750" algn="l" rtl="0">
              <a:spcBef>
                <a:spcPts val="0"/>
              </a:spcBef>
              <a:spcAft>
                <a:spcPts val="0"/>
              </a:spcAft>
              <a:buClr>
                <a:srgbClr val="0000FF"/>
              </a:buClr>
              <a:buSzPts val="1600"/>
              <a:buFont typeface="Arial"/>
              <a:buChar char="•"/>
            </a:pPr>
            <a:r>
              <a:rPr lang="en-US" sz="1600" b="1" i="0" u="none" strike="noStrike" cap="none" dirty="0">
                <a:solidFill>
                  <a:schemeClr val="tx1"/>
                </a:solidFill>
                <a:latin typeface="Calibri"/>
                <a:ea typeface="Calibri"/>
                <a:cs typeface="Calibri"/>
                <a:sym typeface="Calibri"/>
              </a:rPr>
              <a:t>The numbers inside the box </a:t>
            </a:r>
            <a:r>
              <a:rPr lang="en-US" sz="1600" b="0" i="0" u="none" strike="noStrike" cap="none" dirty="0">
                <a:solidFill>
                  <a:schemeClr val="tx1"/>
                </a:solidFill>
                <a:latin typeface="Calibri"/>
                <a:ea typeface="Calibri"/>
                <a:cs typeface="Calibri"/>
                <a:sym typeface="Calibri"/>
              </a:rPr>
              <a:t>gives the range of time in years the succession stage can remains in that stage before it moves to the next stage, under normal succession (i.e., with no intervening disturbance)</a:t>
            </a:r>
            <a:endParaRPr dirty="0">
              <a:solidFill>
                <a:schemeClr val="tx1"/>
              </a:solidFill>
            </a:endParaRPr>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For example: in this diagram, the stage Early 1 has ALL and 0-5. This means that this stage of early succession has a mixed structure canopy (ALL) and will typically last in this stage (early 1) for between 0 and 5 </a:t>
            </a:r>
            <a:r>
              <a:rPr lang="en-US" sz="1400" dirty="0" err="1">
                <a:solidFill>
                  <a:schemeClr val="dk1"/>
                </a:solidFill>
                <a:latin typeface="Calibri"/>
                <a:ea typeface="Calibri"/>
                <a:cs typeface="Calibri"/>
                <a:sym typeface="Calibri"/>
              </a:rPr>
              <a:t>yrs</a:t>
            </a:r>
            <a:r>
              <a:rPr lang="en-US" sz="1400" dirty="0">
                <a:solidFill>
                  <a:schemeClr val="dk1"/>
                </a:solidFill>
                <a:latin typeface="Calibri"/>
                <a:ea typeface="Calibri"/>
                <a:cs typeface="Calibri"/>
                <a:sym typeface="Calibri"/>
              </a:rPr>
              <a:t>, under normal conditions with no abnormal external disturbances (i.e., naturally).</a:t>
            </a:r>
            <a:endParaRPr dirty="0"/>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After those 5 </a:t>
            </a:r>
            <a:r>
              <a:rPr lang="en-US" sz="1400" dirty="0" err="1">
                <a:solidFill>
                  <a:schemeClr val="dk1"/>
                </a:solidFill>
                <a:latin typeface="Calibri"/>
                <a:ea typeface="Calibri"/>
                <a:cs typeface="Calibri"/>
                <a:sym typeface="Calibri"/>
              </a:rPr>
              <a:t>yrs</a:t>
            </a:r>
            <a:r>
              <a:rPr lang="en-US" sz="1400" dirty="0">
                <a:solidFill>
                  <a:schemeClr val="dk1"/>
                </a:solidFill>
                <a:latin typeface="Calibri"/>
                <a:ea typeface="Calibri"/>
                <a:cs typeface="Calibri"/>
                <a:sym typeface="Calibri"/>
              </a:rPr>
              <a:t>, it should be expected to transition into the next stage, Mid 1, which will have a relatively open canopy (OPN) and last in that stage between 6 and 50 </a:t>
            </a:r>
            <a:r>
              <a:rPr lang="en-US" sz="1400" dirty="0" err="1">
                <a:solidFill>
                  <a:schemeClr val="dk1"/>
                </a:solidFill>
                <a:latin typeface="Calibri"/>
                <a:ea typeface="Calibri"/>
                <a:cs typeface="Calibri"/>
                <a:sym typeface="Calibri"/>
              </a:rPr>
              <a:t>yrs</a:t>
            </a:r>
            <a:r>
              <a:rPr lang="en-US" dirty="0">
                <a:solidFill>
                  <a:schemeClr val="dk1"/>
                </a:solidFill>
                <a:latin typeface="Calibri"/>
                <a:ea typeface="Calibri"/>
                <a:cs typeface="Calibri"/>
                <a:sym typeface="Calibri"/>
              </a:rPr>
              <a:t> </a:t>
            </a:r>
            <a:r>
              <a:rPr lang="en-US" dirty="0" err="1">
                <a:solidFill>
                  <a:schemeClr val="dk1"/>
                </a:solidFill>
                <a:latin typeface="Calibri"/>
                <a:ea typeface="Calibri"/>
                <a:cs typeface="Calibri"/>
                <a:sym typeface="Calibri"/>
              </a:rPr>
              <a:t>etc</a:t>
            </a:r>
            <a:endParaRPr lang="en-US" sz="14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600"/>
            </a:pPr>
            <a:r>
              <a:rPr lang="en-US" sz="1400" dirty="0">
                <a:solidFill>
                  <a:schemeClr val="dk1"/>
                </a:solidFill>
                <a:latin typeface="Calibri"/>
                <a:ea typeface="Calibri"/>
                <a:cs typeface="Calibri"/>
                <a:sym typeface="Calibri"/>
              </a:rPr>
              <a:t>A reminder that the details of each of these classes can be viewed using the “</a:t>
            </a:r>
            <a:r>
              <a:rPr lang="en-US" sz="1400" dirty="0" err="1">
                <a:solidFill>
                  <a:schemeClr val="dk1"/>
                </a:solidFill>
                <a:latin typeface="Calibri"/>
                <a:ea typeface="Calibri"/>
                <a:cs typeface="Calibri"/>
                <a:sym typeface="Calibri"/>
              </a:rPr>
              <a:t>landfire</a:t>
            </a:r>
            <a:r>
              <a:rPr lang="en-US" sz="1400" dirty="0">
                <a:solidFill>
                  <a:schemeClr val="dk1"/>
                </a:solidFill>
                <a:latin typeface="Calibri"/>
                <a:ea typeface="Calibri"/>
                <a:cs typeface="Calibri"/>
                <a:sym typeface="Calibri"/>
              </a:rPr>
              <a:t>” tab in the scenario pane, or by reading the background information document provided as part of the supplemental materials.</a:t>
            </a:r>
            <a:endParaRPr lang="en-US" dirty="0"/>
          </a:p>
          <a:p>
            <a:pPr marL="0" marR="0" lvl="0" indent="0" algn="l" rtl="0">
              <a:spcBef>
                <a:spcPts val="0"/>
              </a:spcBef>
              <a:spcAft>
                <a:spcPts val="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2"/>
          <p:cNvSpPr txBox="1"/>
          <p:nvPr/>
        </p:nvSpPr>
        <p:spPr>
          <a:xfrm>
            <a:off x="93996" y="113554"/>
            <a:ext cx="8964423"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F. Now, we want to run the model to produce a graph showing how much of the landscape is classified under the different state classes (succession stages) previously described.</a:t>
            </a:r>
            <a:endParaRPr sz="1600" dirty="0"/>
          </a:p>
        </p:txBody>
      </p:sp>
      <p:sp>
        <p:nvSpPr>
          <p:cNvPr id="171" name="Google Shape;171;p12"/>
          <p:cNvSpPr txBox="1"/>
          <p:nvPr/>
        </p:nvSpPr>
        <p:spPr>
          <a:xfrm>
            <a:off x="208296" y="1075009"/>
            <a:ext cx="9058419" cy="156966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While you still have the scenario pane open, </a:t>
            </a:r>
            <a:r>
              <a:rPr lang="en-US" sz="1600" b="1" dirty="0">
                <a:solidFill>
                  <a:srgbClr val="006600"/>
                </a:solidFill>
                <a:latin typeface="Calibri"/>
                <a:ea typeface="Calibri"/>
                <a:cs typeface="Calibri"/>
                <a:sym typeface="Calibri"/>
              </a:rPr>
              <a:t>click the “Run Control” </a:t>
            </a:r>
            <a:r>
              <a:rPr lang="en-US" sz="1600" dirty="0">
                <a:solidFill>
                  <a:schemeClr val="dk1"/>
                </a:solidFill>
                <a:latin typeface="Calibri"/>
                <a:ea typeface="Calibri"/>
                <a:cs typeface="Calibri"/>
                <a:sym typeface="Calibri"/>
              </a:rPr>
              <a:t>tab at the top &amp; ensure the numbers you entered in those boxes are still there (0, 1000 and 3). </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Exit the scenario pane (the one that you have been looking at) by clicking the </a:t>
            </a:r>
            <a:r>
              <a:rPr lang="en-US" sz="1600" b="1" dirty="0">
                <a:solidFill>
                  <a:schemeClr val="tx1"/>
                </a:solidFill>
                <a:latin typeface="Calibri"/>
                <a:ea typeface="Calibri"/>
                <a:cs typeface="Calibri"/>
                <a:sym typeface="Calibri"/>
              </a:rPr>
              <a:t>red X button </a:t>
            </a:r>
            <a:r>
              <a:rPr lang="en-US" sz="1600" dirty="0">
                <a:solidFill>
                  <a:schemeClr val="dk1"/>
                </a:solidFill>
                <a:latin typeface="Calibri"/>
                <a:ea typeface="Calibri"/>
                <a:cs typeface="Calibri"/>
                <a:sym typeface="Calibri"/>
              </a:rPr>
              <a:t>at the top right corner of this window, also shown in the image below</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Go to next slide to see how your window should when done</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p:txBody>
      </p:sp>
      <p:grpSp>
        <p:nvGrpSpPr>
          <p:cNvPr id="3" name="Group 2">
            <a:extLst>
              <a:ext uri="{FF2B5EF4-FFF2-40B4-BE49-F238E27FC236}">
                <a16:creationId xmlns:a16="http://schemas.microsoft.com/office/drawing/2014/main" id="{13761CD4-2106-9EB0-865A-241BDB389137}"/>
              </a:ext>
            </a:extLst>
          </p:cNvPr>
          <p:cNvGrpSpPr/>
          <p:nvPr/>
        </p:nvGrpSpPr>
        <p:grpSpPr>
          <a:xfrm>
            <a:off x="706333" y="2935432"/>
            <a:ext cx="7273885" cy="3872177"/>
            <a:chOff x="706333" y="2935432"/>
            <a:chExt cx="7273885" cy="3872177"/>
          </a:xfrm>
        </p:grpSpPr>
        <p:pic>
          <p:nvPicPr>
            <p:cNvPr id="173" name="Google Shape;173;p12"/>
            <p:cNvPicPr preferRelativeResize="0"/>
            <p:nvPr/>
          </p:nvPicPr>
          <p:blipFill rotWithShape="1">
            <a:blip r:embed="rId3">
              <a:alphaModFix/>
            </a:blip>
            <a:srcRect b="7484"/>
            <a:stretch/>
          </p:blipFill>
          <p:spPr>
            <a:xfrm>
              <a:off x="706333" y="2935432"/>
              <a:ext cx="7273885" cy="3872177"/>
            </a:xfrm>
            <a:prstGeom prst="rect">
              <a:avLst/>
            </a:prstGeom>
            <a:noFill/>
            <a:ln>
              <a:noFill/>
            </a:ln>
          </p:spPr>
        </p:pic>
        <p:cxnSp>
          <p:nvCxnSpPr>
            <p:cNvPr id="2" name="Straight Arrow Connector 1">
              <a:extLst>
                <a:ext uri="{FF2B5EF4-FFF2-40B4-BE49-F238E27FC236}">
                  <a16:creationId xmlns:a16="http://schemas.microsoft.com/office/drawing/2014/main" id="{D1DFB698-F2CF-E7E3-46BA-B90645190908}"/>
                </a:ext>
              </a:extLst>
            </p:cNvPr>
            <p:cNvCxnSpPr/>
            <p:nvPr/>
          </p:nvCxnSpPr>
          <p:spPr>
            <a:xfrm flipH="1">
              <a:off x="7289224" y="3174423"/>
              <a:ext cx="166254" cy="2545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3"/>
          <p:cNvSpPr txBox="1"/>
          <p:nvPr/>
        </p:nvSpPr>
        <p:spPr>
          <a:xfrm>
            <a:off x="143114" y="47538"/>
            <a:ext cx="8585250"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F. </a:t>
            </a:r>
            <a:r>
              <a:rPr kumimoji="0" lang="en-US" sz="1600" b="1" i="0" u="none" strike="noStrike" kern="0" cap="none" spc="0" normalizeH="0" baseline="0" noProof="0" dirty="0">
                <a:ln>
                  <a:noFill/>
                </a:ln>
                <a:solidFill>
                  <a:srgbClr val="000000"/>
                </a:solidFill>
                <a:effectLst/>
                <a:uLnTx/>
                <a:uFillTx/>
                <a:latin typeface="Rockwell"/>
                <a:ea typeface="Rockwell"/>
                <a:cs typeface="Rockwell"/>
                <a:sym typeface="Rockwell"/>
              </a:rPr>
              <a:t>Now, we want to run the model to produce a graph showing how much of the landscape is classified under the different state classes (succession stages) previously described</a:t>
            </a:r>
            <a:endParaRPr sz="1600" dirty="0"/>
          </a:p>
        </p:txBody>
      </p:sp>
      <p:sp>
        <p:nvSpPr>
          <p:cNvPr id="180" name="Google Shape;180;p13"/>
          <p:cNvSpPr txBox="1"/>
          <p:nvPr/>
        </p:nvSpPr>
        <p:spPr>
          <a:xfrm>
            <a:off x="205459" y="1111926"/>
            <a:ext cx="5405631"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Your window should now look similar to the one below</a:t>
            </a:r>
            <a:endParaRPr dirty="0"/>
          </a:p>
        </p:txBody>
      </p:sp>
      <p:pic>
        <p:nvPicPr>
          <p:cNvPr id="181" name="Google Shape;181;p13"/>
          <p:cNvPicPr preferRelativeResize="0"/>
          <p:nvPr/>
        </p:nvPicPr>
        <p:blipFill rotWithShape="1">
          <a:blip r:embed="rId3">
            <a:alphaModFix/>
          </a:blip>
          <a:srcRect b="6911"/>
          <a:stretch/>
        </p:blipFill>
        <p:spPr>
          <a:xfrm>
            <a:off x="310752" y="2022387"/>
            <a:ext cx="8229600" cy="4788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4"/>
          <p:cNvSpPr txBox="1"/>
          <p:nvPr/>
        </p:nvSpPr>
        <p:spPr>
          <a:xfrm>
            <a:off x="226413" y="67758"/>
            <a:ext cx="8564876"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G. Run your model </a:t>
            </a:r>
            <a:r>
              <a:rPr lang="en-US" sz="1600" dirty="0">
                <a:solidFill>
                  <a:schemeClr val="dk1"/>
                </a:solidFill>
                <a:latin typeface="Rockwell"/>
                <a:ea typeface="Rockwell"/>
                <a:cs typeface="Rockwell"/>
                <a:sym typeface="Rockwell"/>
              </a:rPr>
              <a:t>(for normal succession i.e., with no introduced disturbance)</a:t>
            </a:r>
            <a:endParaRPr sz="1600" dirty="0"/>
          </a:p>
        </p:txBody>
      </p:sp>
      <p:sp>
        <p:nvSpPr>
          <p:cNvPr id="187" name="Google Shape;187;p14"/>
          <p:cNvSpPr txBox="1"/>
          <p:nvPr/>
        </p:nvSpPr>
        <p:spPr>
          <a:xfrm>
            <a:off x="200025" y="566589"/>
            <a:ext cx="8858394" cy="378561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We want to run the model for our original scenario (the “[2]Reference condition models”) so we can produce a graph showing the proportions of the state classes i.e., how much of this ecosystem is made up of each of these classes</a:t>
            </a: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To do that, click the “[2]Reference condition models” once to highlight it (it will have a blue color over it once highlighted</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Then </a:t>
            </a:r>
            <a:r>
              <a:rPr lang="en-US" sz="1600" b="1" dirty="0">
                <a:solidFill>
                  <a:schemeClr val="tx1"/>
                </a:solidFill>
                <a:latin typeface="Calibri"/>
                <a:ea typeface="Calibri"/>
                <a:cs typeface="Calibri"/>
                <a:sym typeface="Calibri"/>
              </a:rPr>
              <a:t>right click it</a:t>
            </a:r>
            <a:r>
              <a:rPr lang="en-US" sz="1600" dirty="0">
                <a:solidFill>
                  <a:schemeClr val="dk1"/>
                </a:solidFill>
                <a:latin typeface="Calibri"/>
                <a:ea typeface="Calibri"/>
                <a:cs typeface="Calibri"/>
                <a:sym typeface="Calibri"/>
              </a:rPr>
              <a:t>, and in the resulting box, </a:t>
            </a:r>
            <a:r>
              <a:rPr lang="en-US" sz="1600" b="1" dirty="0">
                <a:solidFill>
                  <a:schemeClr val="tx1"/>
                </a:solidFill>
                <a:latin typeface="Calibri"/>
                <a:ea typeface="Calibri"/>
                <a:cs typeface="Calibri"/>
                <a:sym typeface="Calibri"/>
              </a:rPr>
              <a:t>click the “run” tab</a:t>
            </a:r>
            <a:r>
              <a:rPr lang="en-US" sz="1600" dirty="0">
                <a:solidFill>
                  <a:srgbClr val="0000FF"/>
                </a:solidFill>
                <a:latin typeface="Calibri"/>
                <a:ea typeface="Calibri"/>
                <a:cs typeface="Calibri"/>
                <a:sym typeface="Calibri"/>
              </a:rPr>
              <a:t> </a:t>
            </a:r>
            <a:r>
              <a:rPr lang="en-US" sz="1600" dirty="0">
                <a:solidFill>
                  <a:schemeClr val="dk1"/>
                </a:solidFill>
                <a:latin typeface="Calibri"/>
                <a:ea typeface="Calibri"/>
                <a:cs typeface="Calibri"/>
                <a:sym typeface="Calibri"/>
              </a:rPr>
              <a:t>that’s towards the bottom of that box (shown with the arrow in the image below). The run tab is </a:t>
            </a:r>
            <a:r>
              <a:rPr lang="en-US" sz="1600" b="1" dirty="0">
                <a:solidFill>
                  <a:schemeClr val="tx1"/>
                </a:solidFill>
                <a:latin typeface="Calibri"/>
                <a:ea typeface="Calibri"/>
                <a:cs typeface="Calibri"/>
                <a:sym typeface="Calibri"/>
              </a:rPr>
              <a:t>t</a:t>
            </a:r>
            <a:r>
              <a:rPr lang="en-US" sz="1600" b="1" i="0" u="none" strike="noStrike" cap="none" dirty="0">
                <a:solidFill>
                  <a:schemeClr val="tx1"/>
                </a:solidFill>
                <a:latin typeface="Calibri"/>
                <a:ea typeface="Calibri"/>
                <a:cs typeface="Calibri"/>
                <a:sym typeface="Calibri"/>
              </a:rPr>
              <a:t>ypically a green arrow that points to the right</a:t>
            </a:r>
            <a:endParaRPr b="1" dirty="0">
              <a:solidFill>
                <a:schemeClr val="tx1"/>
              </a:solidFill>
            </a:endParaRPr>
          </a:p>
          <a:p>
            <a:pPr marL="742950" marR="0" lvl="1" indent="-285750" algn="l" rtl="0">
              <a:spcBef>
                <a:spcPts val="0"/>
              </a:spcBef>
              <a:spcAft>
                <a:spcPts val="0"/>
              </a:spcAft>
              <a:buClr>
                <a:schemeClr val="dk1"/>
              </a:buClr>
              <a:buSzPts val="1600"/>
              <a:buFont typeface="Arial"/>
              <a:buChar char="•"/>
            </a:pPr>
            <a:r>
              <a:rPr lang="en-US" sz="1600" b="1" i="0" u="none" strike="noStrike" cap="none" dirty="0">
                <a:solidFill>
                  <a:schemeClr val="dk1"/>
                </a:solidFill>
                <a:latin typeface="Calibri"/>
                <a:ea typeface="Calibri"/>
                <a:cs typeface="Calibri"/>
                <a:sym typeface="Calibri"/>
              </a:rPr>
              <a:t>Going forward, right clicking your scenario and them selecting this “run” arrow, is how you run a model  for any scenario</a:t>
            </a:r>
            <a:endParaRPr b="1"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Once you click the run tab, a run monitor window will pop up to show progress and the run should complete in no time </a:t>
            </a:r>
            <a:r>
              <a:rPr lang="en-US" sz="1200" dirty="0">
                <a:solidFill>
                  <a:schemeClr val="dk1"/>
                </a:solidFill>
                <a:latin typeface="Calibri"/>
                <a:ea typeface="Calibri"/>
                <a:cs typeface="Calibri"/>
                <a:sym typeface="Calibri"/>
              </a:rPr>
              <a:t>(since we asked it to do only 3 iterations of the run)</a:t>
            </a:r>
            <a:r>
              <a:rPr lang="en-US" sz="1600" dirty="0">
                <a:solidFill>
                  <a:schemeClr val="dk1"/>
                </a:solidFill>
                <a:latin typeface="Calibri"/>
                <a:ea typeface="Calibri"/>
                <a:cs typeface="Calibri"/>
                <a:sym typeface="Calibri"/>
              </a:rPr>
              <a:t>. The run should go fast, almost like a flash. </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Go to next slide to see what your window should look like when done</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p:txBody>
      </p:sp>
      <p:grpSp>
        <p:nvGrpSpPr>
          <p:cNvPr id="188" name="Google Shape;188;p14"/>
          <p:cNvGrpSpPr/>
          <p:nvPr/>
        </p:nvGrpSpPr>
        <p:grpSpPr>
          <a:xfrm>
            <a:off x="1127944" y="4151168"/>
            <a:ext cx="5439112" cy="2639074"/>
            <a:chOff x="147837" y="2521686"/>
            <a:chExt cx="7430185" cy="4336314"/>
          </a:xfrm>
        </p:grpSpPr>
        <p:pic>
          <p:nvPicPr>
            <p:cNvPr id="189" name="Google Shape;189;p14"/>
            <p:cNvPicPr preferRelativeResize="0"/>
            <p:nvPr/>
          </p:nvPicPr>
          <p:blipFill rotWithShape="1">
            <a:blip r:embed="rId3">
              <a:alphaModFix/>
            </a:blip>
            <a:srcRect b="6621"/>
            <a:stretch/>
          </p:blipFill>
          <p:spPr>
            <a:xfrm>
              <a:off x="147837" y="2521686"/>
              <a:ext cx="7430185" cy="4336314"/>
            </a:xfrm>
            <a:prstGeom prst="rect">
              <a:avLst/>
            </a:prstGeom>
            <a:noFill/>
            <a:ln>
              <a:noFill/>
            </a:ln>
          </p:spPr>
        </p:pic>
        <p:cxnSp>
          <p:nvCxnSpPr>
            <p:cNvPr id="190" name="Google Shape;190;p14"/>
            <p:cNvCxnSpPr/>
            <p:nvPr/>
          </p:nvCxnSpPr>
          <p:spPr>
            <a:xfrm rot="10800000">
              <a:off x="1288336" y="4889724"/>
              <a:ext cx="447675" cy="371475"/>
            </a:xfrm>
            <a:prstGeom prst="straightConnector1">
              <a:avLst/>
            </a:prstGeom>
            <a:noFill/>
            <a:ln w="34925" cap="flat" cmpd="sng">
              <a:solidFill>
                <a:srgbClr val="FF0000"/>
              </a:solidFill>
              <a:prstDash val="solid"/>
              <a:miter lim="800000"/>
              <a:headEnd type="none" w="sm" len="sm"/>
              <a:tailEnd type="triangle" w="med" len="med"/>
            </a:ln>
          </p:spPr>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5"/>
          <p:cNvSpPr txBox="1"/>
          <p:nvPr/>
        </p:nvSpPr>
        <p:spPr>
          <a:xfrm>
            <a:off x="115738" y="91652"/>
            <a:ext cx="8564876"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G. Run the model</a:t>
            </a:r>
            <a:r>
              <a:rPr lang="en-US" sz="1600" dirty="0">
                <a:solidFill>
                  <a:schemeClr val="dk1"/>
                </a:solidFill>
                <a:latin typeface="Rockwell"/>
                <a:ea typeface="Rockwell"/>
                <a:cs typeface="Rockwell"/>
                <a:sym typeface="Rockwell"/>
              </a:rPr>
              <a:t> (for normal succession i.e., with no introduced disturbance)</a:t>
            </a:r>
            <a:r>
              <a:rPr lang="en-US" sz="1600" b="1" dirty="0">
                <a:solidFill>
                  <a:schemeClr val="dk1"/>
                </a:solidFill>
                <a:latin typeface="Rockwell"/>
                <a:ea typeface="Rockwell"/>
                <a:cs typeface="Rockwell"/>
                <a:sym typeface="Rockwell"/>
              </a:rPr>
              <a:t> </a:t>
            </a:r>
            <a:endParaRPr lang="en-US" sz="1600" dirty="0"/>
          </a:p>
        </p:txBody>
      </p:sp>
      <p:sp>
        <p:nvSpPr>
          <p:cNvPr id="196" name="Google Shape;196;p15"/>
          <p:cNvSpPr txBox="1"/>
          <p:nvPr/>
        </p:nvSpPr>
        <p:spPr>
          <a:xfrm>
            <a:off x="238182" y="460984"/>
            <a:ext cx="8667636" cy="13233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When the quick run is done, your run monitor window should look similar to the one below</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The </a:t>
            </a:r>
            <a:r>
              <a:rPr lang="en-US" sz="1600" b="1" dirty="0">
                <a:solidFill>
                  <a:schemeClr val="dk1"/>
                </a:solidFill>
                <a:latin typeface="Calibri"/>
                <a:ea typeface="Calibri"/>
                <a:cs typeface="Calibri"/>
                <a:sym typeface="Calibri"/>
              </a:rPr>
              <a:t>blue text </a:t>
            </a:r>
            <a:r>
              <a:rPr lang="en-US" sz="1600" dirty="0">
                <a:solidFill>
                  <a:schemeClr val="dk1"/>
                </a:solidFill>
                <a:latin typeface="Calibri"/>
                <a:ea typeface="Calibri"/>
                <a:cs typeface="Calibri"/>
                <a:sym typeface="Calibri"/>
              </a:rPr>
              <a:t>(says run log) and the box with a </a:t>
            </a:r>
            <a:r>
              <a:rPr lang="en-US" sz="1600" b="1" dirty="0">
                <a:solidFill>
                  <a:schemeClr val="dk1"/>
                </a:solidFill>
                <a:latin typeface="Calibri"/>
                <a:ea typeface="Calibri"/>
                <a:cs typeface="Calibri"/>
                <a:sym typeface="Calibri"/>
              </a:rPr>
              <a:t>green check in it </a:t>
            </a:r>
            <a:r>
              <a:rPr lang="en-US" sz="1600" dirty="0">
                <a:solidFill>
                  <a:schemeClr val="dk1"/>
                </a:solidFill>
                <a:latin typeface="Calibri"/>
                <a:ea typeface="Calibri"/>
                <a:cs typeface="Calibri"/>
                <a:sym typeface="Calibri"/>
              </a:rPr>
              <a:t>indicates that the model ran successfully with no errors during the run.</a:t>
            </a: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Go to next slide</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A9DF560E-05F2-BAE6-D868-AB6F9A4370BB}"/>
              </a:ext>
            </a:extLst>
          </p:cNvPr>
          <p:cNvPicPr>
            <a:picLocks noChangeAspect="1"/>
          </p:cNvPicPr>
          <p:nvPr/>
        </p:nvPicPr>
        <p:blipFill rotWithShape="1">
          <a:blip r:embed="rId3"/>
          <a:srcRect t="8091" r="24716" b="38000"/>
          <a:stretch/>
        </p:blipFill>
        <p:spPr>
          <a:xfrm>
            <a:off x="160990" y="2667135"/>
            <a:ext cx="8474372" cy="379268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5"/>
          <p:cNvSpPr txBox="1"/>
          <p:nvPr/>
        </p:nvSpPr>
        <p:spPr>
          <a:xfrm>
            <a:off x="115738" y="91652"/>
            <a:ext cx="8564876"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Rockwell"/>
                <a:ea typeface="Rockwell"/>
                <a:cs typeface="Rockwell"/>
                <a:sym typeface="Rockwell"/>
              </a:rPr>
              <a:t>H. Exiting the run monitor window</a:t>
            </a: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196" name="Google Shape;196;p15"/>
          <p:cNvSpPr txBox="1"/>
          <p:nvPr/>
        </p:nvSpPr>
        <p:spPr>
          <a:xfrm>
            <a:off x="379835" y="528525"/>
            <a:ext cx="8667636" cy="132339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You have just run a model of the original scenario, and all that is left is to display your results.</a:t>
            </a: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Before doing the display, you need to exit the run monitor window. To do that, click  the </a:t>
            </a:r>
            <a:r>
              <a:rPr lang="en-US" sz="1600" b="1" dirty="0">
                <a:solidFill>
                  <a:schemeClr val="tx1"/>
                </a:solidFill>
                <a:latin typeface="Calibri"/>
                <a:ea typeface="Calibri"/>
                <a:cs typeface="Calibri"/>
                <a:sym typeface="Calibri"/>
              </a:rPr>
              <a:t>red X</a:t>
            </a:r>
            <a:r>
              <a:rPr lang="en-US" sz="1600" dirty="0">
                <a:solidFill>
                  <a:srgbClr val="FF0000"/>
                </a:solidFill>
                <a:latin typeface="Calibri"/>
                <a:ea typeface="Calibri"/>
                <a:cs typeface="Calibri"/>
                <a:sym typeface="Calibri"/>
              </a:rPr>
              <a:t> </a:t>
            </a:r>
            <a:r>
              <a:rPr lang="en-US" sz="1600" dirty="0">
                <a:solidFill>
                  <a:schemeClr val="dk1"/>
                </a:solidFill>
                <a:latin typeface="Calibri"/>
                <a:ea typeface="Calibri"/>
                <a:cs typeface="Calibri"/>
                <a:sym typeface="Calibri"/>
              </a:rPr>
              <a:t>to the top right corner of the run monitor window (shown by the arrow below)</a:t>
            </a: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Go to next slide</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0BEE9DC5-51F7-1148-38CC-6F43F8F9E820}"/>
              </a:ext>
            </a:extLst>
          </p:cNvPr>
          <p:cNvGrpSpPr/>
          <p:nvPr/>
        </p:nvGrpSpPr>
        <p:grpSpPr>
          <a:xfrm>
            <a:off x="379835" y="2769308"/>
            <a:ext cx="8474372" cy="3997040"/>
            <a:chOff x="379835" y="2769308"/>
            <a:chExt cx="8474372" cy="3997040"/>
          </a:xfrm>
        </p:grpSpPr>
        <p:pic>
          <p:nvPicPr>
            <p:cNvPr id="4" name="Picture 3">
              <a:extLst>
                <a:ext uri="{FF2B5EF4-FFF2-40B4-BE49-F238E27FC236}">
                  <a16:creationId xmlns:a16="http://schemas.microsoft.com/office/drawing/2014/main" id="{A9DF560E-05F2-BAE6-D868-AB6F9A4370BB}"/>
                </a:ext>
              </a:extLst>
            </p:cNvPr>
            <p:cNvPicPr>
              <a:picLocks noChangeAspect="1"/>
            </p:cNvPicPr>
            <p:nvPr/>
          </p:nvPicPr>
          <p:blipFill rotWithShape="1">
            <a:blip r:embed="rId3"/>
            <a:srcRect t="8091" r="24716" b="38000"/>
            <a:stretch/>
          </p:blipFill>
          <p:spPr>
            <a:xfrm>
              <a:off x="379835" y="2973667"/>
              <a:ext cx="8474372" cy="3792681"/>
            </a:xfrm>
            <a:prstGeom prst="rect">
              <a:avLst/>
            </a:prstGeom>
          </p:spPr>
        </p:pic>
        <p:cxnSp>
          <p:nvCxnSpPr>
            <p:cNvPr id="2" name="Google Shape;190;p14">
              <a:extLst>
                <a:ext uri="{FF2B5EF4-FFF2-40B4-BE49-F238E27FC236}">
                  <a16:creationId xmlns:a16="http://schemas.microsoft.com/office/drawing/2014/main" id="{83BB22F5-BD2E-B48A-A569-2462B5278C13}"/>
                </a:ext>
              </a:extLst>
            </p:cNvPr>
            <p:cNvCxnSpPr>
              <a:cxnSpLocks/>
            </p:cNvCxnSpPr>
            <p:nvPr/>
          </p:nvCxnSpPr>
          <p:spPr>
            <a:xfrm flipH="1">
              <a:off x="8540270" y="2769308"/>
              <a:ext cx="140344" cy="536262"/>
            </a:xfrm>
            <a:prstGeom prst="straightConnector1">
              <a:avLst/>
            </a:prstGeom>
            <a:noFill/>
            <a:ln w="34925" cap="flat" cmpd="sng">
              <a:solidFill>
                <a:srgbClr val="FF0000"/>
              </a:solidFill>
              <a:prstDash val="solid"/>
              <a:miter lim="800000"/>
              <a:headEnd type="none" w="sm" len="sm"/>
              <a:tailEnd type="triangle" w="med" len="med"/>
            </a:ln>
          </p:spPr>
        </p:cxnSp>
      </p:grpSp>
    </p:spTree>
    <p:extLst>
      <p:ext uri="{BB962C8B-B14F-4D97-AF65-F5344CB8AC3E}">
        <p14:creationId xmlns:p14="http://schemas.microsoft.com/office/powerpoint/2010/main" val="1787379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6"/>
          <p:cNvSpPr txBox="1"/>
          <p:nvPr/>
        </p:nvSpPr>
        <p:spPr>
          <a:xfrm>
            <a:off x="247148" y="71180"/>
            <a:ext cx="630432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H. Exiting the run monitor window</a:t>
            </a:r>
            <a:endParaRPr sz="1600" dirty="0"/>
          </a:p>
        </p:txBody>
      </p:sp>
      <p:sp>
        <p:nvSpPr>
          <p:cNvPr id="205" name="Google Shape;205;p16"/>
          <p:cNvSpPr txBox="1"/>
          <p:nvPr/>
        </p:nvSpPr>
        <p:spPr>
          <a:xfrm>
            <a:off x="202591" y="506359"/>
            <a:ext cx="8873868" cy="15696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Your workspace should now look similar to the one below</a:t>
            </a:r>
            <a:endParaRPr dirty="0"/>
          </a:p>
          <a:p>
            <a:pPr marL="285750" marR="0" lvl="0" indent="-285750" algn="l" rtl="0">
              <a:spcBef>
                <a:spcPts val="0"/>
              </a:spcBef>
              <a:spcAft>
                <a:spcPts val="0"/>
              </a:spcAft>
              <a:buClr>
                <a:srgbClr val="0000FF"/>
              </a:buClr>
              <a:buSzPts val="1600"/>
              <a:buFont typeface="Arial"/>
              <a:buChar char="•"/>
            </a:pPr>
            <a:r>
              <a:rPr lang="en-US" sz="1600" dirty="0">
                <a:solidFill>
                  <a:schemeClr val="tx1"/>
                </a:solidFill>
                <a:latin typeface="Calibri"/>
                <a:ea typeface="Calibri"/>
                <a:cs typeface="Calibri"/>
                <a:sym typeface="Calibri"/>
              </a:rPr>
              <a:t>Notice that the original scenario “[2]Reference condition models” now has a little arrow pointing to it (shown by the arrow). That arrow tells you that the model for this library has run and generated results. </a:t>
            </a:r>
          </a:p>
          <a:p>
            <a:pPr marL="285750" marR="0" lvl="0" indent="-285750" algn="l" rtl="0">
              <a:spcBef>
                <a:spcPts val="0"/>
              </a:spcBef>
              <a:spcAft>
                <a:spcPts val="0"/>
              </a:spcAft>
              <a:buClr>
                <a:srgbClr val="0000FF"/>
              </a:buClr>
              <a:buSzPts val="1600"/>
              <a:buFont typeface="Arial"/>
              <a:buChar char="•"/>
            </a:pPr>
            <a:r>
              <a:rPr lang="en-US" sz="1600" dirty="0">
                <a:solidFill>
                  <a:schemeClr val="tx1"/>
                </a:solidFill>
                <a:latin typeface="Calibri"/>
                <a:ea typeface="Calibri"/>
                <a:cs typeface="Calibri"/>
                <a:sym typeface="Calibri"/>
              </a:rPr>
              <a:t>Go to the next slide to see the line of results that this arrow indicates</a:t>
            </a:r>
            <a:endParaRPr dirty="0">
              <a:solidFill>
                <a:schemeClr val="tx1"/>
              </a:solidFill>
            </a:endParaRPr>
          </a:p>
          <a:p>
            <a:pPr marL="285750" marR="0" lvl="0" indent="-184150" algn="l" rtl="0">
              <a:spcBef>
                <a:spcPts val="0"/>
              </a:spcBef>
              <a:spcAft>
                <a:spcPts val="0"/>
              </a:spcAft>
              <a:buClr>
                <a:schemeClr val="dk1"/>
              </a:buClr>
              <a:buSzPts val="1600"/>
              <a:buFont typeface="Arial"/>
              <a:buNone/>
            </a:pPr>
            <a:endParaRPr sz="1600" dirty="0">
              <a:solidFill>
                <a:srgbClr val="0000FF"/>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6D4EB8DD-D339-FFF0-D56A-05E410D0D3DE}"/>
              </a:ext>
            </a:extLst>
          </p:cNvPr>
          <p:cNvGrpSpPr/>
          <p:nvPr/>
        </p:nvGrpSpPr>
        <p:grpSpPr>
          <a:xfrm>
            <a:off x="824056" y="2568462"/>
            <a:ext cx="7375430" cy="4269027"/>
            <a:chOff x="824056" y="2568462"/>
            <a:chExt cx="7375430" cy="4269027"/>
          </a:xfrm>
        </p:grpSpPr>
        <p:pic>
          <p:nvPicPr>
            <p:cNvPr id="206" name="Google Shape;206;p16"/>
            <p:cNvPicPr preferRelativeResize="0"/>
            <p:nvPr/>
          </p:nvPicPr>
          <p:blipFill rotWithShape="1">
            <a:blip r:embed="rId3">
              <a:alphaModFix/>
            </a:blip>
            <a:srcRect b="7389"/>
            <a:stretch/>
          </p:blipFill>
          <p:spPr>
            <a:xfrm>
              <a:off x="824056" y="2568462"/>
              <a:ext cx="7375430" cy="4269027"/>
            </a:xfrm>
            <a:prstGeom prst="rect">
              <a:avLst/>
            </a:prstGeom>
            <a:noFill/>
            <a:ln>
              <a:noFill/>
            </a:ln>
          </p:spPr>
        </p:pic>
        <p:cxnSp>
          <p:nvCxnSpPr>
            <p:cNvPr id="5" name="Straight Arrow Connector 4">
              <a:extLst>
                <a:ext uri="{FF2B5EF4-FFF2-40B4-BE49-F238E27FC236}">
                  <a16:creationId xmlns:a16="http://schemas.microsoft.com/office/drawing/2014/main" id="{42A824EF-81E4-0E71-242B-778986D60414}"/>
                </a:ext>
              </a:extLst>
            </p:cNvPr>
            <p:cNvCxnSpPr/>
            <p:nvPr/>
          </p:nvCxnSpPr>
          <p:spPr>
            <a:xfrm flipH="1" flipV="1">
              <a:off x="1158586" y="3470564"/>
              <a:ext cx="171450" cy="3532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p:nvPr/>
        </p:nvSpPr>
        <p:spPr>
          <a:xfrm>
            <a:off x="234794" y="826372"/>
            <a:ext cx="8859927" cy="178506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Rockwell"/>
                <a:ea typeface="Rockwell"/>
                <a:cs typeface="Rockwell"/>
                <a:sym typeface="Rockwell"/>
              </a:rPr>
              <a:t>In order for your </a:t>
            </a:r>
            <a:r>
              <a:rPr lang="en-US" sz="1600" b="0" i="0" u="none" strike="noStrike" cap="none" dirty="0" err="1">
                <a:solidFill>
                  <a:schemeClr val="dk1"/>
                </a:solidFill>
                <a:latin typeface="Rockwell"/>
                <a:ea typeface="Rockwell"/>
                <a:cs typeface="Rockwell"/>
                <a:sym typeface="Rockwell"/>
              </a:rPr>
              <a:t>SyncroSim</a:t>
            </a:r>
            <a:r>
              <a:rPr lang="en-US" sz="1600" b="0" i="0" u="none" strike="noStrike" cap="none" dirty="0">
                <a:solidFill>
                  <a:schemeClr val="dk1"/>
                </a:solidFill>
                <a:latin typeface="Rockwell"/>
                <a:ea typeface="Rockwell"/>
                <a:cs typeface="Rockwell"/>
                <a:sym typeface="Rockwell"/>
              </a:rPr>
              <a:t> workspace to accept the files you are going to bring in (libraries), you need to first check if all of the necessary packages are already installed in it and ready to go, OR if you need to install them in case they are not already there. </a:t>
            </a:r>
          </a:p>
          <a:p>
            <a:pPr marL="342900" marR="0" lvl="0"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Rockwell"/>
                <a:ea typeface="Rockwell"/>
                <a:cs typeface="Rockwell"/>
                <a:sym typeface="Rockwell"/>
              </a:rPr>
              <a:t>To do this, look at the “</a:t>
            </a:r>
            <a:r>
              <a:rPr lang="en-US" sz="1600" b="1" i="0" u="none" strike="noStrike" cap="none" dirty="0">
                <a:solidFill>
                  <a:schemeClr val="dk1"/>
                </a:solidFill>
                <a:latin typeface="Rockwell"/>
                <a:ea typeface="Rockwell"/>
                <a:cs typeface="Rockwell"/>
                <a:sym typeface="Rockwell"/>
              </a:rPr>
              <a:t>software</a:t>
            </a:r>
            <a:r>
              <a:rPr lang="en-US" sz="1600" b="0" i="0" u="none" strike="noStrike" cap="none" dirty="0">
                <a:solidFill>
                  <a:schemeClr val="dk1"/>
                </a:solidFill>
                <a:latin typeface="Rockwell"/>
                <a:ea typeface="Rockwell"/>
                <a:cs typeface="Rockwell"/>
                <a:sym typeface="Rockwell"/>
              </a:rPr>
              <a:t> </a:t>
            </a:r>
            <a:r>
              <a:rPr lang="en-US" sz="1600" b="1" i="0" u="none" strike="noStrike" cap="none" dirty="0">
                <a:solidFill>
                  <a:schemeClr val="dk1"/>
                </a:solidFill>
                <a:latin typeface="Rockwell"/>
                <a:ea typeface="Rockwell"/>
                <a:cs typeface="Rockwell"/>
                <a:sym typeface="Rockwell"/>
              </a:rPr>
              <a:t>installation &amp; updating</a:t>
            </a:r>
            <a:r>
              <a:rPr lang="en-US" sz="1600" b="0" i="0" u="none" strike="noStrike" cap="none" dirty="0">
                <a:solidFill>
                  <a:schemeClr val="dk1"/>
                </a:solidFill>
                <a:latin typeface="Rockwell"/>
                <a:ea typeface="Rockwell"/>
                <a:cs typeface="Rockwell"/>
                <a:sym typeface="Rockwell"/>
              </a:rPr>
              <a:t>” supplemental material) and follow the steps in there to accomplish this task</a:t>
            </a:r>
            <a:endParaRPr dirty="0"/>
          </a:p>
          <a:p>
            <a:pPr marL="342900" marR="0" lvl="0"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Rockwell"/>
                <a:ea typeface="Rockwell"/>
                <a:cs typeface="Rockwell"/>
                <a:sym typeface="Rockwell"/>
              </a:rPr>
              <a:t>Once all that is done, you should be ready to start your work now. Go to the next slide</a:t>
            </a:r>
            <a:endParaRPr dirty="0"/>
          </a:p>
          <a:p>
            <a:pPr marL="285750" marR="0" lvl="0" indent="-196850" algn="l" rtl="0">
              <a:spcBef>
                <a:spcPts val="0"/>
              </a:spcBef>
              <a:spcAft>
                <a:spcPts val="0"/>
              </a:spcAft>
              <a:buClr>
                <a:schemeClr val="dk1"/>
              </a:buClr>
              <a:buSzPts val="1400"/>
              <a:buFont typeface="Arial"/>
              <a:buNone/>
            </a:pPr>
            <a:endParaRPr sz="1400" b="0" i="0" u="none" strike="noStrike" cap="none" dirty="0">
              <a:solidFill>
                <a:schemeClr val="dk1"/>
              </a:solidFill>
              <a:latin typeface="Rockwell"/>
              <a:ea typeface="Rockwell"/>
              <a:cs typeface="Rockwell"/>
              <a:sym typeface="Rockwell"/>
            </a:endParaRPr>
          </a:p>
        </p:txBody>
      </p:sp>
      <p:pic>
        <p:nvPicPr>
          <p:cNvPr id="97" name="Google Shape;97;p2"/>
          <p:cNvPicPr preferRelativeResize="0"/>
          <p:nvPr/>
        </p:nvPicPr>
        <p:blipFill rotWithShape="1">
          <a:blip r:embed="rId3">
            <a:alphaModFix/>
          </a:blip>
          <a:srcRect b="7730"/>
          <a:stretch/>
        </p:blipFill>
        <p:spPr>
          <a:xfrm>
            <a:off x="728235" y="2940627"/>
            <a:ext cx="7672815" cy="3854404"/>
          </a:xfrm>
          <a:prstGeom prst="rect">
            <a:avLst/>
          </a:prstGeom>
          <a:noFill/>
          <a:ln>
            <a:noFill/>
          </a:ln>
        </p:spPr>
      </p:pic>
      <p:sp>
        <p:nvSpPr>
          <p:cNvPr id="98" name="Google Shape;98;p2"/>
          <p:cNvSpPr txBox="1"/>
          <p:nvPr/>
        </p:nvSpPr>
        <p:spPr>
          <a:xfrm>
            <a:off x="234793" y="117560"/>
            <a:ext cx="8763733"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i="0" u="none" strike="noStrike" cap="none" dirty="0">
                <a:solidFill>
                  <a:schemeClr val="dk1"/>
                </a:solidFill>
                <a:latin typeface="Rockwell"/>
                <a:ea typeface="Rockwell"/>
                <a:cs typeface="Rockwell"/>
                <a:sym typeface="Rockwell"/>
              </a:rPr>
              <a:t>Check if the software is updated, so it can accept a scenario file that you will bring in to work with</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6"/>
          <p:cNvSpPr txBox="1"/>
          <p:nvPr/>
        </p:nvSpPr>
        <p:spPr>
          <a:xfrm>
            <a:off x="247148" y="71180"/>
            <a:ext cx="630432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I. Viewing the result lines in the library explorer pane</a:t>
            </a:r>
            <a:endParaRPr sz="1600" dirty="0"/>
          </a:p>
        </p:txBody>
      </p:sp>
      <p:sp>
        <p:nvSpPr>
          <p:cNvPr id="205" name="Google Shape;205;p16"/>
          <p:cNvSpPr txBox="1"/>
          <p:nvPr/>
        </p:nvSpPr>
        <p:spPr>
          <a:xfrm>
            <a:off x="202591" y="506359"/>
            <a:ext cx="8873868" cy="206206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FF"/>
              </a:buClr>
              <a:buSzPts val="1600"/>
              <a:buFont typeface="Arial"/>
              <a:buChar char="•"/>
            </a:pPr>
            <a:r>
              <a:rPr lang="en-US" sz="1600" dirty="0">
                <a:solidFill>
                  <a:schemeClr val="tx1"/>
                </a:solidFill>
                <a:latin typeface="Calibri"/>
                <a:ea typeface="Calibri"/>
                <a:cs typeface="Calibri"/>
                <a:sym typeface="Calibri"/>
              </a:rPr>
              <a:t>If you click the little arrow pointing to the “[2]Reference condition models” scenario, you will see “results” below it. </a:t>
            </a:r>
          </a:p>
          <a:p>
            <a:pPr marL="285750" marR="0" lvl="0" indent="-285750" algn="l" rtl="0">
              <a:spcBef>
                <a:spcPts val="0"/>
              </a:spcBef>
              <a:spcAft>
                <a:spcPts val="0"/>
              </a:spcAft>
              <a:buClr>
                <a:srgbClr val="0000FF"/>
              </a:buClr>
              <a:buSzPts val="1600"/>
              <a:buFont typeface="Arial"/>
              <a:buChar char="•"/>
            </a:pPr>
            <a:r>
              <a:rPr lang="en-US" sz="1600" dirty="0">
                <a:solidFill>
                  <a:schemeClr val="tx1"/>
                </a:solidFill>
                <a:latin typeface="Calibri"/>
                <a:ea typeface="Calibri"/>
                <a:cs typeface="Calibri"/>
                <a:sym typeface="Calibri"/>
              </a:rPr>
              <a:t>The result will also have an arrow pointing to it, and if you click that arrow, it will show a line of results</a:t>
            </a:r>
          </a:p>
          <a:p>
            <a:pPr marL="285750" marR="0" lvl="0" indent="-285750" algn="l" rtl="0">
              <a:spcBef>
                <a:spcPts val="0"/>
              </a:spcBef>
              <a:spcAft>
                <a:spcPts val="0"/>
              </a:spcAft>
              <a:buClr>
                <a:srgbClr val="0000FF"/>
              </a:buClr>
              <a:buSzPts val="1600"/>
              <a:buFont typeface="Arial"/>
              <a:buChar char="•"/>
            </a:pPr>
            <a:r>
              <a:rPr lang="en-US" sz="1600" dirty="0">
                <a:solidFill>
                  <a:schemeClr val="tx1"/>
                </a:solidFill>
                <a:latin typeface="Calibri"/>
                <a:ea typeface="Calibri"/>
                <a:cs typeface="Calibri"/>
                <a:sym typeface="Calibri"/>
              </a:rPr>
              <a:t>See below for what it looks like when you click these two sets of arrows</a:t>
            </a:r>
          </a:p>
          <a:p>
            <a:pPr marL="285750" marR="0" lvl="0" indent="-285750" algn="l" rtl="0">
              <a:spcBef>
                <a:spcPts val="0"/>
              </a:spcBef>
              <a:spcAft>
                <a:spcPts val="0"/>
              </a:spcAft>
              <a:buClr>
                <a:srgbClr val="0000FF"/>
              </a:buClr>
              <a:buSzPts val="1600"/>
              <a:buFont typeface="Arial"/>
              <a:buChar char="•"/>
            </a:pPr>
            <a:r>
              <a:rPr lang="en-US" sz="1600" dirty="0">
                <a:solidFill>
                  <a:schemeClr val="tx1"/>
                </a:solidFill>
                <a:latin typeface="Calibri"/>
                <a:ea typeface="Calibri"/>
                <a:cs typeface="Calibri"/>
                <a:sym typeface="Calibri"/>
              </a:rPr>
              <a:t>Note that to hide the results, you just need to click the two arrows again, the one pointing to the results, and the one pointing to scenario</a:t>
            </a:r>
            <a:endParaRPr dirty="0">
              <a:solidFill>
                <a:schemeClr val="tx1"/>
              </a:solidFill>
            </a:endParaRPr>
          </a:p>
          <a:p>
            <a:pPr marL="285750" marR="0" lvl="0" indent="-184150" algn="l" rtl="0">
              <a:spcBef>
                <a:spcPts val="0"/>
              </a:spcBef>
              <a:spcAft>
                <a:spcPts val="0"/>
              </a:spcAft>
              <a:buClr>
                <a:schemeClr val="dk1"/>
              </a:buClr>
              <a:buSzPts val="1600"/>
              <a:buFont typeface="Arial"/>
              <a:buNone/>
            </a:pPr>
            <a:endParaRPr sz="1600" dirty="0">
              <a:solidFill>
                <a:srgbClr val="0000FF"/>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8527C047-1304-02B3-6AA9-E84542BC1FD2}"/>
              </a:ext>
            </a:extLst>
          </p:cNvPr>
          <p:cNvPicPr>
            <a:picLocks noChangeAspect="1"/>
          </p:cNvPicPr>
          <p:nvPr/>
        </p:nvPicPr>
        <p:blipFill rotWithShape="1">
          <a:blip r:embed="rId3"/>
          <a:srcRect r="53387" b="71923"/>
          <a:stretch/>
        </p:blipFill>
        <p:spPr>
          <a:xfrm>
            <a:off x="909205" y="3063115"/>
            <a:ext cx="6878444" cy="2589539"/>
          </a:xfrm>
          <a:prstGeom prst="rect">
            <a:avLst/>
          </a:prstGeom>
        </p:spPr>
      </p:pic>
    </p:spTree>
    <p:extLst>
      <p:ext uri="{BB962C8B-B14F-4D97-AF65-F5344CB8AC3E}">
        <p14:creationId xmlns:p14="http://schemas.microsoft.com/office/powerpoint/2010/main" val="2960154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7"/>
          <p:cNvSpPr txBox="1"/>
          <p:nvPr/>
        </p:nvSpPr>
        <p:spPr>
          <a:xfrm>
            <a:off x="95250" y="113554"/>
            <a:ext cx="8939241"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J. Next, you want to produce in a graph, the results of the model you just ran</a:t>
            </a:r>
            <a:endParaRPr sz="1600" dirty="0"/>
          </a:p>
        </p:txBody>
      </p:sp>
      <p:sp>
        <p:nvSpPr>
          <p:cNvPr id="212" name="Google Shape;212;p17"/>
          <p:cNvSpPr txBox="1"/>
          <p:nvPr/>
        </p:nvSpPr>
        <p:spPr>
          <a:xfrm>
            <a:off x="167899" y="540986"/>
            <a:ext cx="8420244" cy="286228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FF"/>
              </a:buClr>
              <a:buSzPts val="1600"/>
              <a:buFont typeface="Arial"/>
              <a:buChar char="•"/>
            </a:pPr>
            <a:r>
              <a:rPr lang="en-US" sz="1600" dirty="0">
                <a:solidFill>
                  <a:schemeClr val="tx1"/>
                </a:solidFill>
                <a:latin typeface="Calibri"/>
                <a:ea typeface="Calibri"/>
                <a:cs typeface="Calibri"/>
                <a:sym typeface="Calibri"/>
              </a:rPr>
              <a:t>Because you plan to make a graph, which in this activity is classified as a </a:t>
            </a:r>
            <a:r>
              <a:rPr lang="en-US" sz="1600" b="1" dirty="0">
                <a:solidFill>
                  <a:schemeClr val="tx1"/>
                </a:solidFill>
                <a:latin typeface="Calibri"/>
                <a:ea typeface="Calibri"/>
                <a:cs typeface="Calibri"/>
                <a:sym typeface="Calibri"/>
              </a:rPr>
              <a:t>chart</a:t>
            </a:r>
            <a:r>
              <a:rPr lang="en-US" sz="1600" dirty="0">
                <a:solidFill>
                  <a:schemeClr val="tx1"/>
                </a:solidFill>
                <a:latin typeface="Calibri"/>
                <a:ea typeface="Calibri"/>
                <a:cs typeface="Calibri"/>
                <a:sym typeface="Calibri"/>
              </a:rPr>
              <a:t>, you need to create a new chart and name it, as follows</a:t>
            </a:r>
            <a:endParaRPr dirty="0">
              <a:solidFill>
                <a:schemeClr val="tx1"/>
              </a:solidFill>
            </a:endParaRPr>
          </a:p>
          <a:p>
            <a:pPr marL="800100" marR="0" lvl="1" indent="-34290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Click the </a:t>
            </a:r>
            <a:r>
              <a:rPr lang="en-US" sz="1600" b="1" i="0" u="none" strike="noStrike" cap="none" dirty="0">
                <a:solidFill>
                  <a:schemeClr val="dk1"/>
                </a:solidFill>
                <a:latin typeface="Calibri"/>
                <a:ea typeface="Calibri"/>
                <a:cs typeface="Calibri"/>
                <a:sym typeface="Calibri"/>
              </a:rPr>
              <a:t>“New Chart” </a:t>
            </a:r>
            <a:r>
              <a:rPr lang="en-US" sz="1600" b="0" i="0" u="none" strike="noStrike" cap="none" dirty="0">
                <a:solidFill>
                  <a:schemeClr val="dk1"/>
                </a:solidFill>
                <a:latin typeface="Calibri"/>
                <a:ea typeface="Calibri"/>
                <a:cs typeface="Calibri"/>
                <a:sym typeface="Calibri"/>
              </a:rPr>
              <a:t>button (shown by the arrow in the image below). A little chart box with a </a:t>
            </a:r>
            <a:r>
              <a:rPr lang="en-US" sz="1600" b="1" i="0" u="none" strike="noStrike" cap="none" dirty="0">
                <a:solidFill>
                  <a:schemeClr val="dk1"/>
                </a:solidFill>
                <a:latin typeface="Calibri"/>
                <a:ea typeface="Calibri"/>
                <a:cs typeface="Calibri"/>
                <a:sym typeface="Calibri"/>
              </a:rPr>
              <a:t>“chart1” </a:t>
            </a:r>
            <a:r>
              <a:rPr lang="en-US" sz="1600" b="0" i="0" u="none" strike="noStrike" cap="none" dirty="0">
                <a:solidFill>
                  <a:schemeClr val="dk1"/>
                </a:solidFill>
                <a:latin typeface="Calibri"/>
                <a:ea typeface="Calibri"/>
                <a:cs typeface="Calibri"/>
                <a:sym typeface="Calibri"/>
              </a:rPr>
              <a:t>written inside it will come up</a:t>
            </a:r>
            <a:endParaRPr dirty="0"/>
          </a:p>
          <a:p>
            <a:pPr marL="800100" marR="0" lvl="1" indent="-34290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Rename the chart by replacing the “Chart1” with </a:t>
            </a:r>
            <a:r>
              <a:rPr lang="en-US" sz="1600" b="1" i="0" u="none" strike="noStrike" cap="none" dirty="0">
                <a:solidFill>
                  <a:schemeClr val="dk1"/>
                </a:solidFill>
                <a:latin typeface="Calibri"/>
                <a:ea typeface="Calibri"/>
                <a:cs typeface="Calibri"/>
                <a:sym typeface="Calibri"/>
              </a:rPr>
              <a:t>“Oak forest” </a:t>
            </a:r>
            <a:r>
              <a:rPr lang="en-US" sz="1600" b="0" i="0" u="none" strike="noStrike" cap="none" dirty="0">
                <a:solidFill>
                  <a:schemeClr val="dk1"/>
                </a:solidFill>
                <a:latin typeface="Calibri"/>
                <a:ea typeface="Calibri"/>
                <a:cs typeface="Calibri"/>
                <a:sym typeface="Calibri"/>
              </a:rPr>
              <a:t>(just type that in there)</a:t>
            </a:r>
            <a:endParaRPr dirty="0"/>
          </a:p>
          <a:p>
            <a:pPr marL="800100" marR="0" lvl="1" indent="-34290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click </a:t>
            </a:r>
            <a:r>
              <a:rPr lang="en-US" sz="1600" b="0" i="1" u="none" strike="noStrike" cap="none" dirty="0">
                <a:solidFill>
                  <a:schemeClr val="dk1"/>
                </a:solidFill>
                <a:latin typeface="Calibri"/>
                <a:ea typeface="Calibri"/>
                <a:cs typeface="Calibri"/>
                <a:sym typeface="Calibri"/>
              </a:rPr>
              <a:t>Ok </a:t>
            </a:r>
            <a:r>
              <a:rPr lang="en-US" sz="1600" b="0" i="0" u="none" strike="noStrike" cap="none" dirty="0">
                <a:solidFill>
                  <a:schemeClr val="dk1"/>
                </a:solidFill>
                <a:latin typeface="Calibri"/>
                <a:ea typeface="Calibri"/>
                <a:cs typeface="Calibri"/>
                <a:sym typeface="Calibri"/>
              </a:rPr>
              <a:t>and a new window will come up. </a:t>
            </a:r>
          </a:p>
          <a:p>
            <a:pPr marL="800100" marR="0" lvl="1" indent="-34290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Go to next slide to see this new window</a:t>
            </a:r>
          </a:p>
          <a:p>
            <a:pPr marL="800100" marR="0" lvl="1" indent="-342900" algn="l" rtl="0">
              <a:spcBef>
                <a:spcPts val="0"/>
              </a:spcBef>
              <a:spcAft>
                <a:spcPts val="0"/>
              </a:spcAft>
              <a:buClr>
                <a:schemeClr val="dk1"/>
              </a:buClr>
              <a:buSzPts val="1600"/>
              <a:buFont typeface="Arial"/>
              <a:buChar char="•"/>
            </a:pPr>
            <a:r>
              <a:rPr lang="en-US" sz="1300" b="1" dirty="0">
                <a:solidFill>
                  <a:schemeClr val="dk1"/>
                </a:solidFill>
                <a:latin typeface="Calibri"/>
                <a:ea typeface="Calibri"/>
                <a:cs typeface="Calibri"/>
                <a:sym typeface="Calibri"/>
              </a:rPr>
              <a:t>Note:</a:t>
            </a:r>
            <a:r>
              <a:rPr lang="en-US" sz="1300" dirty="0">
                <a:solidFill>
                  <a:schemeClr val="dk1"/>
                </a:solidFill>
                <a:latin typeface="Calibri"/>
                <a:ea typeface="Calibri"/>
                <a:cs typeface="Calibri"/>
                <a:sym typeface="Calibri"/>
              </a:rPr>
              <a:t> sometimes you might get an error message once you hit OK above. This is likely a computer specific glitch common with some personal computers, and in many instances, using a different computer can help. If you run into this problem, it is preferable to use a university computer where </a:t>
            </a:r>
            <a:r>
              <a:rPr lang="en-US" sz="1300" dirty="0" err="1">
                <a:solidFill>
                  <a:schemeClr val="dk1"/>
                </a:solidFill>
                <a:latin typeface="Calibri"/>
                <a:ea typeface="Calibri"/>
                <a:cs typeface="Calibri"/>
                <a:sym typeface="Calibri"/>
              </a:rPr>
              <a:t>syncrosim</a:t>
            </a:r>
            <a:r>
              <a:rPr lang="en-US" sz="1300" dirty="0">
                <a:solidFill>
                  <a:schemeClr val="dk1"/>
                </a:solidFill>
                <a:latin typeface="Calibri"/>
                <a:ea typeface="Calibri"/>
                <a:cs typeface="Calibri"/>
                <a:sym typeface="Calibri"/>
              </a:rPr>
              <a:t> is likely to have been installed correctly, rather than a personal computer.</a:t>
            </a:r>
            <a:endParaRPr sz="1300"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p:txBody>
      </p:sp>
      <p:grpSp>
        <p:nvGrpSpPr>
          <p:cNvPr id="213" name="Google Shape;213;p17"/>
          <p:cNvGrpSpPr/>
          <p:nvPr/>
        </p:nvGrpSpPr>
        <p:grpSpPr>
          <a:xfrm>
            <a:off x="470890" y="3475758"/>
            <a:ext cx="5862370" cy="3268687"/>
            <a:chOff x="470889" y="2302539"/>
            <a:chExt cx="7682055" cy="4441907"/>
          </a:xfrm>
        </p:grpSpPr>
        <p:pic>
          <p:nvPicPr>
            <p:cNvPr id="214" name="Google Shape;214;p17"/>
            <p:cNvPicPr preferRelativeResize="0"/>
            <p:nvPr/>
          </p:nvPicPr>
          <p:blipFill rotWithShape="1">
            <a:blip r:embed="rId3">
              <a:alphaModFix/>
            </a:blip>
            <a:srcRect b="7484"/>
            <a:stretch/>
          </p:blipFill>
          <p:spPr>
            <a:xfrm>
              <a:off x="470889" y="2302539"/>
              <a:ext cx="7682055" cy="4441907"/>
            </a:xfrm>
            <a:prstGeom prst="rect">
              <a:avLst/>
            </a:prstGeom>
            <a:noFill/>
            <a:ln>
              <a:noFill/>
            </a:ln>
          </p:spPr>
        </p:pic>
        <p:cxnSp>
          <p:nvCxnSpPr>
            <p:cNvPr id="215" name="Google Shape;215;p17"/>
            <p:cNvCxnSpPr/>
            <p:nvPr/>
          </p:nvCxnSpPr>
          <p:spPr>
            <a:xfrm rot="10800000">
              <a:off x="685939" y="5079330"/>
              <a:ext cx="464976" cy="420819"/>
            </a:xfrm>
            <a:prstGeom prst="straightConnector1">
              <a:avLst/>
            </a:prstGeom>
            <a:noFill/>
            <a:ln w="34925" cap="flat" cmpd="sng">
              <a:solidFill>
                <a:srgbClr val="FF0000"/>
              </a:solidFill>
              <a:prstDash val="solid"/>
              <a:miter lim="800000"/>
              <a:headEnd type="none" w="sm" len="sm"/>
              <a:tailEnd type="triangle" w="med" len="med"/>
            </a:ln>
          </p:spPr>
        </p:cxn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8"/>
          <p:cNvSpPr txBox="1"/>
          <p:nvPr/>
        </p:nvSpPr>
        <p:spPr>
          <a:xfrm>
            <a:off x="105805" y="118710"/>
            <a:ext cx="8503372"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J. Next, you want to produce in a graph, the results of the model you just ran</a:t>
            </a:r>
            <a:endParaRPr sz="1600" dirty="0"/>
          </a:p>
        </p:txBody>
      </p:sp>
      <p:sp>
        <p:nvSpPr>
          <p:cNvPr id="221" name="Google Shape;221;p18"/>
          <p:cNvSpPr txBox="1"/>
          <p:nvPr/>
        </p:nvSpPr>
        <p:spPr>
          <a:xfrm>
            <a:off x="182461" y="566589"/>
            <a:ext cx="7800744" cy="138495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Font typeface="Arial" panose="020B0604020202020204" pitchFamily="34" charset="0"/>
              <a:buChar char="•"/>
            </a:pPr>
            <a:r>
              <a:rPr lang="en-US" sz="1600" dirty="0">
                <a:solidFill>
                  <a:schemeClr val="dk1"/>
                </a:solidFill>
                <a:latin typeface="Calibri"/>
                <a:ea typeface="Calibri"/>
                <a:cs typeface="Calibri"/>
                <a:sym typeface="Calibri"/>
              </a:rPr>
              <a:t>The window below shows what should pop up after the previous step</a:t>
            </a:r>
            <a:endParaRPr dirty="0"/>
          </a:p>
          <a:p>
            <a:pPr marL="742950" marR="0" lvl="1" indent="-285750" algn="l" rtl="0">
              <a:spcBef>
                <a:spcPts val="0"/>
              </a:spcBef>
              <a:spcAft>
                <a:spcPts val="0"/>
              </a:spcAft>
              <a:buFont typeface="Arial" panose="020B0604020202020204" pitchFamily="34" charset="0"/>
              <a:buChar char="•"/>
            </a:pPr>
            <a:r>
              <a:rPr lang="en-US" sz="1300" b="0" i="0" u="none" strike="noStrike" cap="none" dirty="0">
                <a:solidFill>
                  <a:schemeClr val="tx1"/>
                </a:solidFill>
                <a:latin typeface="Calibri"/>
                <a:ea typeface="Calibri"/>
                <a:cs typeface="Calibri"/>
                <a:sym typeface="Calibri"/>
              </a:rPr>
              <a:t>Note: The new </a:t>
            </a:r>
            <a:r>
              <a:rPr lang="en-US" sz="1300" dirty="0">
                <a:solidFill>
                  <a:schemeClr val="tx1"/>
                </a:solidFill>
                <a:latin typeface="Calibri"/>
                <a:ea typeface="Calibri"/>
                <a:cs typeface="Calibri"/>
                <a:sym typeface="Calibri"/>
              </a:rPr>
              <a:t>chart </a:t>
            </a:r>
            <a:r>
              <a:rPr lang="en-US" sz="1300" b="0" i="0" u="none" strike="noStrike" cap="none" dirty="0">
                <a:solidFill>
                  <a:schemeClr val="tx1"/>
                </a:solidFill>
                <a:latin typeface="Calibri"/>
                <a:ea typeface="Calibri"/>
                <a:cs typeface="Calibri"/>
                <a:sym typeface="Calibri"/>
              </a:rPr>
              <a:t>box that pops up will likely be overlaying the library explorer pane that is to the left. To get </a:t>
            </a:r>
            <a:r>
              <a:rPr lang="en-US" sz="1300" dirty="0">
                <a:solidFill>
                  <a:schemeClr val="tx1"/>
                </a:solidFill>
                <a:latin typeface="Calibri"/>
                <a:ea typeface="Calibri"/>
                <a:cs typeface="Calibri"/>
                <a:sym typeface="Calibri"/>
              </a:rPr>
              <a:t>the new chart box and the library explorer pane </a:t>
            </a:r>
            <a:r>
              <a:rPr lang="en-US" sz="1300" b="0" i="0" u="none" strike="noStrike" cap="none" dirty="0">
                <a:solidFill>
                  <a:schemeClr val="tx1"/>
                </a:solidFill>
                <a:latin typeface="Calibri"/>
                <a:ea typeface="Calibri"/>
                <a:cs typeface="Calibri"/>
                <a:sym typeface="Calibri"/>
              </a:rPr>
              <a:t>to appear side by side, just drag the chart box to the open blue space to the right, so it's sitting next to the library explorer pane, similar to the ones show in the image below </a:t>
            </a:r>
            <a:endParaRPr sz="1300" dirty="0">
              <a:solidFill>
                <a:schemeClr val="tx1"/>
              </a:solidFill>
            </a:endParaRPr>
          </a:p>
          <a:p>
            <a:pPr marL="285750" marR="0" lvl="0" indent="-285750" algn="l" rtl="0">
              <a:spcBef>
                <a:spcPts val="0"/>
              </a:spcBef>
              <a:spcAft>
                <a:spcPts val="0"/>
              </a:spcAft>
              <a:buFont typeface="Arial" panose="020B0604020202020204" pitchFamily="34" charset="0"/>
              <a:buChar char="•"/>
            </a:pPr>
            <a:r>
              <a:rPr lang="en-US" sz="1600" dirty="0">
                <a:solidFill>
                  <a:schemeClr val="dk1"/>
                </a:solidFill>
                <a:latin typeface="Calibri"/>
                <a:ea typeface="Calibri"/>
                <a:cs typeface="Calibri"/>
                <a:sym typeface="Calibri"/>
              </a:rPr>
              <a:t>When done arranging them go to the next slide to continue</a:t>
            </a:r>
            <a:endParaRPr dirty="0"/>
          </a:p>
        </p:txBody>
      </p:sp>
      <p:pic>
        <p:nvPicPr>
          <p:cNvPr id="222" name="Google Shape;222;p18"/>
          <p:cNvPicPr preferRelativeResize="0"/>
          <p:nvPr/>
        </p:nvPicPr>
        <p:blipFill rotWithShape="1">
          <a:blip r:embed="rId3">
            <a:alphaModFix/>
          </a:blip>
          <a:srcRect b="7675"/>
          <a:stretch/>
        </p:blipFill>
        <p:spPr>
          <a:xfrm>
            <a:off x="372331" y="2218622"/>
            <a:ext cx="7834495" cy="452066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9"/>
          <p:cNvSpPr txBox="1"/>
          <p:nvPr/>
        </p:nvSpPr>
        <p:spPr>
          <a:xfrm>
            <a:off x="71934" y="42736"/>
            <a:ext cx="8564876"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Rockwell"/>
              <a:buNone/>
            </a:pPr>
            <a:r>
              <a:rPr lang="en-US" sz="1600" b="1" i="0" u="none" strike="noStrike" cap="none" dirty="0">
                <a:solidFill>
                  <a:srgbClr val="000000"/>
                </a:solidFill>
                <a:latin typeface="Rockwell"/>
                <a:ea typeface="Rockwell"/>
                <a:cs typeface="Rockwell"/>
                <a:sym typeface="Rockwell"/>
              </a:rPr>
              <a:t>J. Next, you want to produce in a graph, the results of the model you just ran</a:t>
            </a:r>
            <a:endParaRPr sz="1600" dirty="0"/>
          </a:p>
        </p:txBody>
      </p:sp>
      <p:sp>
        <p:nvSpPr>
          <p:cNvPr id="228" name="Google Shape;228;p19"/>
          <p:cNvSpPr txBox="1"/>
          <p:nvPr/>
        </p:nvSpPr>
        <p:spPr>
          <a:xfrm>
            <a:off x="65705" y="525643"/>
            <a:ext cx="9078295" cy="230828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Before you get a graph, you need to tell the graph a few more things that you would like it to show</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First, you want to make sure the graph produced is </a:t>
            </a:r>
            <a:r>
              <a:rPr lang="en-US" sz="1600" b="1" dirty="0">
                <a:solidFill>
                  <a:schemeClr val="dk1"/>
                </a:solidFill>
                <a:latin typeface="Calibri"/>
                <a:ea typeface="Calibri"/>
                <a:cs typeface="Calibri"/>
                <a:sym typeface="Calibri"/>
              </a:rPr>
              <a:t>a bar graph, not a line graph</a:t>
            </a:r>
            <a:endParaRPr b="1" dirty="0"/>
          </a:p>
          <a:p>
            <a:pPr marL="742950"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Click the dropdown under </a:t>
            </a:r>
            <a:r>
              <a:rPr lang="en-US" sz="1600" b="1" i="0" u="none" strike="noStrike" cap="none" dirty="0">
                <a:solidFill>
                  <a:schemeClr val="dk1"/>
                </a:solidFill>
                <a:latin typeface="Calibri"/>
                <a:ea typeface="Calibri"/>
                <a:cs typeface="Calibri"/>
                <a:sym typeface="Calibri"/>
              </a:rPr>
              <a:t>“line chart”</a:t>
            </a:r>
            <a:r>
              <a:rPr lang="en-US" sz="1600" b="0" i="0" u="none" strike="noStrike" cap="none" dirty="0">
                <a:solidFill>
                  <a:schemeClr val="dk1"/>
                </a:solidFill>
                <a:latin typeface="Calibri"/>
                <a:ea typeface="Calibri"/>
                <a:cs typeface="Calibri"/>
                <a:sym typeface="Calibri"/>
              </a:rPr>
              <a:t> and select </a:t>
            </a:r>
            <a:r>
              <a:rPr lang="en-US" sz="1600" b="1" i="0" u="none" strike="noStrike" cap="none" dirty="0">
                <a:solidFill>
                  <a:schemeClr val="dk1"/>
                </a:solidFill>
                <a:latin typeface="Calibri"/>
                <a:ea typeface="Calibri"/>
                <a:cs typeface="Calibri"/>
                <a:sym typeface="Calibri"/>
              </a:rPr>
              <a:t>“column chart” </a:t>
            </a:r>
            <a:r>
              <a:rPr lang="en-US" sz="1600" i="0" u="none" strike="noStrike" cap="none" dirty="0">
                <a:solidFill>
                  <a:schemeClr val="dk1"/>
                </a:solidFill>
                <a:latin typeface="Calibri"/>
                <a:ea typeface="Calibri"/>
                <a:cs typeface="Calibri"/>
                <a:sym typeface="Calibri"/>
              </a:rPr>
              <a:t>(area </a:t>
            </a:r>
            <a:r>
              <a:rPr lang="en-US" sz="1600" dirty="0">
                <a:solidFill>
                  <a:schemeClr val="dk1"/>
                </a:solidFill>
                <a:latin typeface="Calibri"/>
                <a:ea typeface="Calibri"/>
                <a:cs typeface="Calibri"/>
                <a:sym typeface="Calibri"/>
              </a:rPr>
              <a:t>highlighted in the </a:t>
            </a:r>
            <a:r>
              <a:rPr lang="en-US" sz="1600" i="0" u="none" strike="noStrike" cap="none" dirty="0">
                <a:solidFill>
                  <a:schemeClr val="dk1"/>
                </a:solidFill>
                <a:latin typeface="Calibri"/>
                <a:ea typeface="Calibri"/>
                <a:cs typeface="Calibri"/>
                <a:sym typeface="Calibri"/>
              </a:rPr>
              <a:t>image below)</a:t>
            </a:r>
            <a:r>
              <a:rPr lang="en-US" sz="1600" i="0" u="none" strike="noStrike" cap="none" dirty="0">
                <a:solidFill>
                  <a:srgbClr val="0000FF"/>
                </a:solidFill>
                <a:latin typeface="Calibri"/>
                <a:ea typeface="Calibri"/>
                <a:cs typeface="Calibri"/>
                <a:sym typeface="Calibri"/>
              </a:rPr>
              <a:t>. </a:t>
            </a:r>
            <a:endParaRPr dirty="0"/>
          </a:p>
          <a:p>
            <a:pPr marL="742950" lvl="3" indent="-285750">
              <a:buClr>
                <a:srgbClr val="0000FF"/>
              </a:buClr>
              <a:buSzPts val="1600"/>
              <a:buFont typeface="Arial"/>
              <a:buChar char="•"/>
            </a:pPr>
            <a:r>
              <a:rPr lang="en-US" sz="1600" b="0" i="0" u="none" strike="noStrike" cap="none" dirty="0">
                <a:solidFill>
                  <a:schemeClr val="tx1"/>
                </a:solidFill>
                <a:latin typeface="Calibri"/>
                <a:ea typeface="Calibri"/>
                <a:cs typeface="Calibri"/>
                <a:sym typeface="Calibri"/>
              </a:rPr>
              <a:t>This ensures that you will have each succession stage presented as a bar graph, not as line. </a:t>
            </a:r>
          </a:p>
          <a:p>
            <a:pPr marL="742950" lvl="3" indent="-285750">
              <a:buClr>
                <a:srgbClr val="0000FF"/>
              </a:buClr>
              <a:buSzPts val="1600"/>
              <a:buFont typeface="Arial"/>
              <a:buChar char="•"/>
            </a:pPr>
            <a:r>
              <a:rPr lang="en-US" sz="1600" b="0" i="0" u="none" strike="noStrike" cap="none" dirty="0">
                <a:solidFill>
                  <a:schemeClr val="tx1"/>
                </a:solidFill>
                <a:latin typeface="Calibri"/>
                <a:ea typeface="Calibri"/>
                <a:cs typeface="Calibri"/>
                <a:sym typeface="Calibri"/>
              </a:rPr>
              <a:t>If you do not select the column option here, your graph will have lines instead and you don’t want that for this practice activity</a:t>
            </a:r>
            <a:r>
              <a:rPr lang="en-US" sz="1600" b="0" i="0" u="none" strike="noStrike" cap="none" dirty="0">
                <a:solidFill>
                  <a:srgbClr val="0000FF"/>
                </a:solidFill>
                <a:latin typeface="Calibri"/>
                <a:ea typeface="Calibri"/>
                <a:cs typeface="Calibri"/>
                <a:sym typeface="Calibri"/>
              </a:rPr>
              <a:t>.</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When done with that, go to the next slide to see how the screen should look</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p:txBody>
      </p:sp>
      <p:grpSp>
        <p:nvGrpSpPr>
          <p:cNvPr id="229" name="Google Shape;229;p19"/>
          <p:cNvGrpSpPr/>
          <p:nvPr/>
        </p:nvGrpSpPr>
        <p:grpSpPr>
          <a:xfrm>
            <a:off x="525643" y="2655089"/>
            <a:ext cx="7479463" cy="4160175"/>
            <a:chOff x="410659" y="2172182"/>
            <a:chExt cx="8005107" cy="4643082"/>
          </a:xfrm>
        </p:grpSpPr>
        <p:pic>
          <p:nvPicPr>
            <p:cNvPr id="230" name="Google Shape;230;p19"/>
            <p:cNvPicPr preferRelativeResize="0"/>
            <p:nvPr/>
          </p:nvPicPr>
          <p:blipFill rotWithShape="1">
            <a:blip r:embed="rId3">
              <a:alphaModFix/>
            </a:blip>
            <a:srcRect b="7197"/>
            <a:stretch/>
          </p:blipFill>
          <p:spPr>
            <a:xfrm>
              <a:off x="410659" y="2172182"/>
              <a:ext cx="8005107" cy="4643082"/>
            </a:xfrm>
            <a:prstGeom prst="rect">
              <a:avLst/>
            </a:prstGeom>
            <a:noFill/>
            <a:ln>
              <a:noFill/>
            </a:ln>
          </p:spPr>
        </p:pic>
        <p:sp>
          <p:nvSpPr>
            <p:cNvPr id="231" name="Google Shape;231;p19"/>
            <p:cNvSpPr/>
            <p:nvPr/>
          </p:nvSpPr>
          <p:spPr>
            <a:xfrm>
              <a:off x="2440874" y="2779568"/>
              <a:ext cx="877711" cy="604716"/>
            </a:xfrm>
            <a:prstGeom prst="ellipse">
              <a:avLst/>
            </a:prstGeom>
            <a:noFill/>
            <a:ln w="254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0"/>
          <p:cNvSpPr txBox="1"/>
          <p:nvPr/>
        </p:nvSpPr>
        <p:spPr>
          <a:xfrm>
            <a:off x="148244" y="478982"/>
            <a:ext cx="8847919" cy="15696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Your screen should now look similar to the image below</a:t>
            </a:r>
            <a:endParaRPr dirty="0"/>
          </a:p>
          <a:p>
            <a:pPr marL="742950" marR="0" lvl="1" indent="-285750" algn="l" rtl="0">
              <a:spcBef>
                <a:spcPts val="0"/>
              </a:spcBef>
              <a:spcAft>
                <a:spcPts val="0"/>
              </a:spcAft>
              <a:buClr>
                <a:srgbClr val="0000FF"/>
              </a:buClr>
              <a:buSzPts val="1600"/>
              <a:buFont typeface="Arial"/>
              <a:buChar char="•"/>
            </a:pPr>
            <a:r>
              <a:rPr lang="en-US" sz="1600" b="1" i="0" u="none" strike="noStrike" cap="none" dirty="0">
                <a:solidFill>
                  <a:schemeClr val="tx1"/>
                </a:solidFill>
                <a:latin typeface="Calibri"/>
                <a:ea typeface="Calibri"/>
                <a:cs typeface="Calibri"/>
                <a:sym typeface="Calibri"/>
              </a:rPr>
              <a:t>You now have 3 tabs </a:t>
            </a:r>
            <a:r>
              <a:rPr lang="en-US" sz="1600" i="0" u="none" strike="noStrike" cap="none" dirty="0">
                <a:solidFill>
                  <a:schemeClr val="tx1"/>
                </a:solidFill>
                <a:latin typeface="Calibri"/>
                <a:ea typeface="Calibri"/>
                <a:cs typeface="Calibri"/>
                <a:sym typeface="Calibri"/>
              </a:rPr>
              <a:t>(shown in the circled area in the image below): </a:t>
            </a:r>
            <a:r>
              <a:rPr lang="en-US" sz="1600" b="1" i="0" u="none" strike="noStrike" cap="none" dirty="0">
                <a:solidFill>
                  <a:schemeClr val="tx1"/>
                </a:solidFill>
                <a:latin typeface="Calibri"/>
                <a:ea typeface="Calibri"/>
                <a:cs typeface="Calibri"/>
                <a:sym typeface="Calibri"/>
              </a:rPr>
              <a:t>State classes</a:t>
            </a:r>
            <a:r>
              <a:rPr lang="en-US" sz="1600" i="0" u="none" strike="noStrike" cap="none" dirty="0">
                <a:solidFill>
                  <a:schemeClr val="tx1"/>
                </a:solidFill>
                <a:latin typeface="Calibri"/>
                <a:ea typeface="Calibri"/>
                <a:cs typeface="Calibri"/>
                <a:sym typeface="Calibri"/>
              </a:rPr>
              <a:t>, </a:t>
            </a:r>
            <a:r>
              <a:rPr lang="en-US" sz="1600" b="1" i="0" u="none" strike="noStrike" cap="none" dirty="0">
                <a:solidFill>
                  <a:schemeClr val="tx1"/>
                </a:solidFill>
                <a:latin typeface="Calibri"/>
                <a:ea typeface="Calibri"/>
                <a:cs typeface="Calibri"/>
                <a:sym typeface="Calibri"/>
              </a:rPr>
              <a:t>Transitions</a:t>
            </a:r>
            <a:r>
              <a:rPr lang="en-US" sz="1600" i="0" u="none" strike="noStrike" cap="none" dirty="0">
                <a:solidFill>
                  <a:schemeClr val="tx1"/>
                </a:solidFill>
                <a:latin typeface="Calibri"/>
                <a:ea typeface="Calibri"/>
                <a:cs typeface="Calibri"/>
                <a:sym typeface="Calibri"/>
              </a:rPr>
              <a:t>, and </a:t>
            </a:r>
            <a:r>
              <a:rPr lang="en-US" sz="1600" b="1" i="0" u="none" strike="noStrike" cap="none" dirty="0">
                <a:solidFill>
                  <a:schemeClr val="tx1"/>
                </a:solidFill>
                <a:latin typeface="Calibri"/>
                <a:ea typeface="Calibri"/>
                <a:cs typeface="Calibri"/>
                <a:sym typeface="Calibri"/>
              </a:rPr>
              <a:t>time since transitions</a:t>
            </a:r>
            <a:r>
              <a:rPr lang="en-US" sz="1600" i="0" u="none" strike="noStrike" cap="none" dirty="0">
                <a:solidFill>
                  <a:schemeClr val="tx1"/>
                </a:solidFill>
                <a:latin typeface="Calibri"/>
                <a:ea typeface="Calibri"/>
                <a:cs typeface="Calibri"/>
                <a:sym typeface="Calibri"/>
              </a:rPr>
              <a:t>. Each with a dropdown/pointed arrow before it</a:t>
            </a:r>
            <a:endParaRPr dirty="0">
              <a:solidFill>
                <a:schemeClr val="tx1"/>
              </a:solidFill>
            </a:endParaRP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Next, you are going to make selections using the dropdowns/arrows for each of the 3 tabs </a:t>
            </a: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Go to next slide to do that</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p:txBody>
      </p:sp>
      <p:sp>
        <p:nvSpPr>
          <p:cNvPr id="237" name="Google Shape;237;p20"/>
          <p:cNvSpPr txBox="1"/>
          <p:nvPr/>
        </p:nvSpPr>
        <p:spPr>
          <a:xfrm>
            <a:off x="93835" y="57636"/>
            <a:ext cx="8564876"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Rockwell"/>
              <a:buNone/>
            </a:pPr>
            <a:r>
              <a:rPr lang="en-US" sz="1600" b="1" i="0" u="none" strike="noStrike" cap="none" dirty="0">
                <a:solidFill>
                  <a:srgbClr val="000000"/>
                </a:solidFill>
                <a:latin typeface="Rockwell"/>
                <a:ea typeface="Rockwell"/>
                <a:cs typeface="Rockwell"/>
                <a:sym typeface="Rockwell"/>
              </a:rPr>
              <a:t>J. Next, you want to produce in a graph, the results of the model you just ran</a:t>
            </a:r>
            <a:endParaRPr sz="1600" dirty="0"/>
          </a:p>
        </p:txBody>
      </p:sp>
      <p:grpSp>
        <p:nvGrpSpPr>
          <p:cNvPr id="5" name="Group 4">
            <a:extLst>
              <a:ext uri="{FF2B5EF4-FFF2-40B4-BE49-F238E27FC236}">
                <a16:creationId xmlns:a16="http://schemas.microsoft.com/office/drawing/2014/main" id="{AC7362FD-3C15-69E5-9D9B-36BBD82034C0}"/>
              </a:ext>
            </a:extLst>
          </p:cNvPr>
          <p:cNvGrpSpPr/>
          <p:nvPr/>
        </p:nvGrpSpPr>
        <p:grpSpPr>
          <a:xfrm>
            <a:off x="712844" y="2518031"/>
            <a:ext cx="6917167" cy="4282333"/>
            <a:chOff x="-218315" y="1836220"/>
            <a:chExt cx="6917167" cy="4282333"/>
          </a:xfrm>
        </p:grpSpPr>
        <p:pic>
          <p:nvPicPr>
            <p:cNvPr id="3" name="Picture 2">
              <a:extLst>
                <a:ext uri="{FF2B5EF4-FFF2-40B4-BE49-F238E27FC236}">
                  <a16:creationId xmlns:a16="http://schemas.microsoft.com/office/drawing/2014/main" id="{48085B2C-0AD9-03C5-DA90-36AAB59F38BA}"/>
                </a:ext>
              </a:extLst>
            </p:cNvPr>
            <p:cNvPicPr>
              <a:picLocks noChangeAspect="1"/>
            </p:cNvPicPr>
            <p:nvPr/>
          </p:nvPicPr>
          <p:blipFill rotWithShape="1">
            <a:blip r:embed="rId3"/>
            <a:srcRect l="24353" b="25069"/>
            <a:stretch/>
          </p:blipFill>
          <p:spPr>
            <a:xfrm>
              <a:off x="-218315" y="1836220"/>
              <a:ext cx="6917167" cy="4282333"/>
            </a:xfrm>
            <a:prstGeom prst="rect">
              <a:avLst/>
            </a:prstGeom>
          </p:spPr>
        </p:pic>
        <p:sp>
          <p:nvSpPr>
            <p:cNvPr id="4" name="Google Shape;240;p20">
              <a:extLst>
                <a:ext uri="{FF2B5EF4-FFF2-40B4-BE49-F238E27FC236}">
                  <a16:creationId xmlns:a16="http://schemas.microsoft.com/office/drawing/2014/main" id="{496B4A7E-66A5-4574-C53F-8229B7EC4557}"/>
                </a:ext>
              </a:extLst>
            </p:cNvPr>
            <p:cNvSpPr/>
            <p:nvPr/>
          </p:nvSpPr>
          <p:spPr>
            <a:xfrm>
              <a:off x="-136324" y="2768887"/>
              <a:ext cx="964661" cy="496060"/>
            </a:xfrm>
            <a:prstGeom prst="ellipse">
              <a:avLst/>
            </a:prstGeom>
            <a:noFill/>
            <a:ln w="254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1"/>
          <p:cNvSpPr txBox="1"/>
          <p:nvPr/>
        </p:nvSpPr>
        <p:spPr>
          <a:xfrm>
            <a:off x="158788" y="566589"/>
            <a:ext cx="8899631" cy="50167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Your selections will go as follows</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Under state classes</a:t>
            </a:r>
            <a:r>
              <a:rPr lang="en-US" sz="1600" dirty="0">
                <a:solidFill>
                  <a:schemeClr val="dk1"/>
                </a:solidFill>
                <a:latin typeface="Calibri"/>
                <a:ea typeface="Calibri"/>
                <a:cs typeface="Calibri"/>
                <a:sym typeface="Calibri"/>
              </a:rPr>
              <a:t>: </a:t>
            </a:r>
            <a:r>
              <a:rPr lang="en-US" sz="1600" dirty="0">
                <a:solidFill>
                  <a:schemeClr val="tx1"/>
                </a:solidFill>
                <a:latin typeface="Calibri"/>
                <a:ea typeface="Calibri"/>
                <a:cs typeface="Calibri"/>
                <a:sym typeface="Calibri"/>
              </a:rPr>
              <a:t>select “</a:t>
            </a:r>
            <a:r>
              <a:rPr lang="en-US" sz="1600" b="1" dirty="0">
                <a:solidFill>
                  <a:schemeClr val="tx1"/>
                </a:solidFill>
                <a:latin typeface="Calibri"/>
                <a:ea typeface="Calibri"/>
                <a:cs typeface="Calibri"/>
                <a:sym typeface="Calibri"/>
              </a:rPr>
              <a:t>proportion</a:t>
            </a:r>
            <a:r>
              <a:rPr lang="en-US" sz="1600" dirty="0">
                <a:solidFill>
                  <a:schemeClr val="tx1"/>
                </a:solidFill>
                <a:latin typeface="Calibri"/>
                <a:ea typeface="Calibri"/>
                <a:cs typeface="Calibri"/>
                <a:sym typeface="Calibri"/>
              </a:rPr>
              <a:t>”</a:t>
            </a:r>
            <a:endParaRPr dirty="0">
              <a:solidFill>
                <a:schemeClr val="tx1"/>
              </a:solidFill>
            </a:endParaRPr>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Under disaggregate by</a:t>
            </a:r>
            <a:r>
              <a:rPr lang="en-US" sz="1600" dirty="0">
                <a:solidFill>
                  <a:schemeClr val="dk1"/>
                </a:solidFill>
                <a:latin typeface="Calibri"/>
                <a:ea typeface="Calibri"/>
                <a:cs typeface="Calibri"/>
                <a:sym typeface="Calibri"/>
              </a:rPr>
              <a:t>: </a:t>
            </a:r>
            <a:r>
              <a:rPr lang="en-US" sz="1600" dirty="0">
                <a:solidFill>
                  <a:schemeClr val="tx1"/>
                </a:solidFill>
                <a:latin typeface="Calibri"/>
                <a:ea typeface="Calibri"/>
                <a:cs typeface="Calibri"/>
                <a:sym typeface="Calibri"/>
              </a:rPr>
              <a:t>select “</a:t>
            </a:r>
            <a:r>
              <a:rPr lang="en-US" sz="1600" b="1" dirty="0">
                <a:solidFill>
                  <a:schemeClr val="tx1"/>
                </a:solidFill>
                <a:latin typeface="Calibri"/>
                <a:ea typeface="Calibri"/>
                <a:cs typeface="Calibri"/>
                <a:sym typeface="Calibri"/>
              </a:rPr>
              <a:t>state class</a:t>
            </a:r>
            <a:r>
              <a:rPr lang="en-US" sz="1600" dirty="0">
                <a:solidFill>
                  <a:schemeClr val="tx1"/>
                </a:solidFill>
                <a:latin typeface="Calibri"/>
                <a:ea typeface="Calibri"/>
                <a:cs typeface="Calibri"/>
                <a:sym typeface="Calibri"/>
              </a:rPr>
              <a:t>”. </a:t>
            </a:r>
            <a:r>
              <a:rPr lang="en-US" sz="1600" dirty="0">
                <a:solidFill>
                  <a:schemeClr val="dk1"/>
                </a:solidFill>
                <a:latin typeface="Calibri"/>
                <a:ea typeface="Calibri"/>
                <a:cs typeface="Calibri"/>
                <a:sym typeface="Calibri"/>
              </a:rPr>
              <a:t>While here, ensure that all the other boxes listed there are unchecked i.e., are empty with no check mark.</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Under include data for</a:t>
            </a:r>
            <a:r>
              <a:rPr lang="en-US" sz="1600" dirty="0">
                <a:solidFill>
                  <a:schemeClr val="dk1"/>
                </a:solidFill>
                <a:latin typeface="Calibri"/>
                <a:ea typeface="Calibri"/>
                <a:cs typeface="Calibri"/>
                <a:sym typeface="Calibri"/>
              </a:rPr>
              <a:t>: </a:t>
            </a:r>
            <a:r>
              <a:rPr lang="en-US" sz="1600" dirty="0">
                <a:solidFill>
                  <a:schemeClr val="tx1"/>
                </a:solidFill>
                <a:latin typeface="Calibri"/>
                <a:ea typeface="Calibri"/>
                <a:cs typeface="Calibri"/>
                <a:sym typeface="Calibri"/>
              </a:rPr>
              <a:t>click “ </a:t>
            </a:r>
            <a:r>
              <a:rPr lang="en-US" sz="1600" b="1" dirty="0">
                <a:solidFill>
                  <a:schemeClr val="tx1"/>
                </a:solidFill>
                <a:latin typeface="Calibri"/>
                <a:ea typeface="Calibri"/>
                <a:cs typeface="Calibri"/>
                <a:sym typeface="Calibri"/>
              </a:rPr>
              <a:t>state Class</a:t>
            </a:r>
            <a:r>
              <a:rPr lang="en-US" sz="1600" dirty="0">
                <a:solidFill>
                  <a:schemeClr val="tx1"/>
                </a:solidFill>
                <a:latin typeface="Calibri"/>
                <a:ea typeface="Calibri"/>
                <a:cs typeface="Calibri"/>
                <a:sym typeface="Calibri"/>
              </a:rPr>
              <a:t>” </a:t>
            </a:r>
            <a:r>
              <a:rPr lang="en-US" sz="1600" dirty="0">
                <a:solidFill>
                  <a:schemeClr val="dk1"/>
                </a:solidFill>
                <a:latin typeface="Calibri"/>
                <a:ea typeface="Calibri"/>
                <a:cs typeface="Calibri"/>
                <a:sym typeface="Calibri"/>
              </a:rPr>
              <a:t>, which brings up all state classes, and all of them have check marks. </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You want to uncheck all of them, so you can manually check the classes in your model ecosystem i.e.,  the ones you had in your transition pathways diagram. The classes are also given below. </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To do that:</a:t>
            </a:r>
            <a:endParaRPr dirty="0"/>
          </a:p>
          <a:p>
            <a:pPr marL="742950" marR="0" lvl="1" indent="-285750" algn="l" rtl="0">
              <a:spcBef>
                <a:spcPts val="0"/>
              </a:spcBef>
              <a:spcAft>
                <a:spcPts val="0"/>
              </a:spcAft>
              <a:buClr>
                <a:srgbClr val="0000FF"/>
              </a:buClr>
              <a:buSzPts val="1600"/>
              <a:buFont typeface="Arial"/>
              <a:buChar char="•"/>
            </a:pPr>
            <a:r>
              <a:rPr lang="en-US" sz="1600" i="0" u="none" strike="noStrike" cap="none" dirty="0">
                <a:solidFill>
                  <a:schemeClr val="tx1"/>
                </a:solidFill>
                <a:latin typeface="Calibri"/>
                <a:ea typeface="Calibri"/>
                <a:cs typeface="Calibri"/>
                <a:sym typeface="Calibri"/>
              </a:rPr>
              <a:t>Click the very first box that says </a:t>
            </a:r>
            <a:r>
              <a:rPr lang="en-US" sz="1600" b="1" i="0" u="none" strike="noStrike" cap="none" dirty="0">
                <a:solidFill>
                  <a:schemeClr val="tx1"/>
                </a:solidFill>
                <a:latin typeface="Calibri"/>
                <a:ea typeface="Calibri"/>
                <a:cs typeface="Calibri"/>
                <a:sym typeface="Calibri"/>
              </a:rPr>
              <a:t>All</a:t>
            </a:r>
            <a:r>
              <a:rPr lang="en-US" sz="1600" b="0" i="0" u="none" strike="noStrike" cap="none" dirty="0">
                <a:solidFill>
                  <a:schemeClr val="dk1"/>
                </a:solidFill>
                <a:latin typeface="Calibri"/>
                <a:ea typeface="Calibri"/>
                <a:cs typeface="Calibri"/>
                <a:sym typeface="Calibri"/>
              </a:rPr>
              <a:t>. This will uncheck all classes</a:t>
            </a:r>
            <a:endParaRPr dirty="0"/>
          </a:p>
          <a:p>
            <a:pPr marL="742950" marR="0" lvl="1" indent="-285750" algn="l" rtl="0">
              <a:spcBef>
                <a:spcPts val="0"/>
              </a:spcBef>
              <a:spcAft>
                <a:spcPts val="0"/>
              </a:spcAft>
              <a:buClr>
                <a:srgbClr val="0000FF"/>
              </a:buClr>
              <a:buSzPts val="1600"/>
              <a:buFont typeface="Arial"/>
              <a:buChar char="•"/>
            </a:pPr>
            <a:r>
              <a:rPr lang="en-US" sz="1600" i="0" u="none" strike="noStrike" cap="none" dirty="0">
                <a:solidFill>
                  <a:schemeClr val="tx1"/>
                </a:solidFill>
                <a:latin typeface="Calibri"/>
                <a:ea typeface="Calibri"/>
                <a:cs typeface="Calibri"/>
                <a:sym typeface="Calibri"/>
              </a:rPr>
              <a:t>Then manually check the boxes for these classes </a:t>
            </a:r>
            <a:endParaRPr dirty="0">
              <a:solidFill>
                <a:schemeClr val="tx1"/>
              </a:solidFill>
            </a:endParaRPr>
          </a:p>
          <a:p>
            <a:pPr marL="1657350" marR="0" lvl="3" indent="-285750" algn="l" rtl="0">
              <a:spcBef>
                <a:spcPts val="0"/>
              </a:spcBef>
              <a:spcAft>
                <a:spcPts val="0"/>
              </a:spcAft>
              <a:buClr>
                <a:srgbClr val="0000FF"/>
              </a:buClr>
              <a:buSzPts val="1600"/>
              <a:buFont typeface="Arial"/>
              <a:buChar char="•"/>
            </a:pPr>
            <a:r>
              <a:rPr lang="en-US" sz="1600" b="1" i="0" u="none" strike="noStrike" cap="none" dirty="0">
                <a:solidFill>
                  <a:schemeClr val="tx1"/>
                </a:solidFill>
                <a:latin typeface="Calibri"/>
                <a:ea typeface="Calibri"/>
                <a:cs typeface="Calibri"/>
                <a:sym typeface="Calibri"/>
              </a:rPr>
              <a:t>Early 1:all </a:t>
            </a:r>
            <a:endParaRPr dirty="0">
              <a:solidFill>
                <a:schemeClr val="tx1"/>
              </a:solidFill>
            </a:endParaRPr>
          </a:p>
          <a:p>
            <a:pPr marL="1657350" marR="0" lvl="3" indent="-285750" algn="l" rtl="0">
              <a:spcBef>
                <a:spcPts val="0"/>
              </a:spcBef>
              <a:spcAft>
                <a:spcPts val="0"/>
              </a:spcAft>
              <a:buClr>
                <a:srgbClr val="0000FF"/>
              </a:buClr>
              <a:buSzPts val="1600"/>
              <a:buFont typeface="Arial"/>
              <a:buChar char="•"/>
            </a:pPr>
            <a:r>
              <a:rPr lang="en-US" sz="1600" b="1" i="0" u="none" strike="noStrike" cap="none" dirty="0">
                <a:solidFill>
                  <a:schemeClr val="tx1"/>
                </a:solidFill>
                <a:latin typeface="Calibri"/>
                <a:ea typeface="Calibri"/>
                <a:cs typeface="Calibri"/>
                <a:sym typeface="Calibri"/>
              </a:rPr>
              <a:t>Mid1: OPN </a:t>
            </a:r>
            <a:endParaRPr dirty="0">
              <a:solidFill>
                <a:schemeClr val="tx1"/>
              </a:solidFill>
            </a:endParaRPr>
          </a:p>
          <a:p>
            <a:pPr marL="1657350" marR="0" lvl="3" indent="-285750" algn="l" rtl="0">
              <a:spcBef>
                <a:spcPts val="0"/>
              </a:spcBef>
              <a:spcAft>
                <a:spcPts val="0"/>
              </a:spcAft>
              <a:buClr>
                <a:srgbClr val="0000FF"/>
              </a:buClr>
              <a:buSzPts val="1600"/>
              <a:buFont typeface="Arial"/>
              <a:buChar char="•"/>
            </a:pPr>
            <a:r>
              <a:rPr lang="en-US" sz="1600" b="1" i="0" u="none" strike="noStrike" cap="none" dirty="0">
                <a:solidFill>
                  <a:schemeClr val="tx1"/>
                </a:solidFill>
                <a:latin typeface="Calibri"/>
                <a:ea typeface="Calibri"/>
                <a:cs typeface="Calibri"/>
                <a:sym typeface="Calibri"/>
              </a:rPr>
              <a:t>Mid2:OPN </a:t>
            </a:r>
            <a:endParaRPr dirty="0">
              <a:solidFill>
                <a:schemeClr val="tx1"/>
              </a:solidFill>
            </a:endParaRPr>
          </a:p>
          <a:p>
            <a:pPr marL="1657350" marR="0" lvl="3" indent="-285750" algn="l" rtl="0">
              <a:spcBef>
                <a:spcPts val="0"/>
              </a:spcBef>
              <a:spcAft>
                <a:spcPts val="0"/>
              </a:spcAft>
              <a:buClr>
                <a:srgbClr val="0000FF"/>
              </a:buClr>
              <a:buSzPts val="1600"/>
              <a:buFont typeface="Arial"/>
              <a:buChar char="•"/>
            </a:pPr>
            <a:r>
              <a:rPr lang="en-US" sz="1600" b="1" i="0" u="none" strike="noStrike" cap="none" dirty="0">
                <a:solidFill>
                  <a:schemeClr val="tx1"/>
                </a:solidFill>
                <a:latin typeface="Calibri"/>
                <a:ea typeface="Calibri"/>
                <a:cs typeface="Calibri"/>
                <a:sym typeface="Calibri"/>
              </a:rPr>
              <a:t>Late1:OPN</a:t>
            </a:r>
            <a:endParaRPr dirty="0">
              <a:solidFill>
                <a:schemeClr val="tx1"/>
              </a:solidFill>
            </a:endParaRPr>
          </a:p>
          <a:p>
            <a:pPr marL="1657350" marR="0" lvl="3" indent="-285750" algn="l" rtl="0">
              <a:spcBef>
                <a:spcPts val="0"/>
              </a:spcBef>
              <a:spcAft>
                <a:spcPts val="0"/>
              </a:spcAft>
              <a:buClr>
                <a:srgbClr val="0000FF"/>
              </a:buClr>
              <a:buSzPts val="1600"/>
              <a:buFont typeface="Arial"/>
              <a:buChar char="•"/>
            </a:pPr>
            <a:r>
              <a:rPr lang="en-US" sz="1600" b="1" i="0" u="none" strike="noStrike" cap="none" dirty="0">
                <a:solidFill>
                  <a:schemeClr val="tx1"/>
                </a:solidFill>
                <a:latin typeface="Calibri"/>
                <a:ea typeface="Calibri"/>
                <a:cs typeface="Calibri"/>
                <a:sym typeface="Calibri"/>
              </a:rPr>
              <a:t>Later2: CLS</a:t>
            </a:r>
            <a:endParaRPr dirty="0">
              <a:solidFill>
                <a:schemeClr val="tx1"/>
              </a:solidFill>
            </a:endParaRPr>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Calibri"/>
              <a:ea typeface="Calibri"/>
              <a:cs typeface="Calibri"/>
              <a:sym typeface="Calibri"/>
            </a:endParaRPr>
          </a:p>
          <a:p>
            <a:pPr marL="285750" marR="0" lvl="0" indent="-285750" algn="l" rtl="0">
              <a:spcBef>
                <a:spcPts val="0"/>
              </a:spcBef>
              <a:spcAft>
                <a:spcPts val="0"/>
              </a:spcAft>
              <a:buClr>
                <a:srgbClr val="0000FF"/>
              </a:buClr>
              <a:buSzPts val="1600"/>
              <a:buFont typeface="Arial"/>
              <a:buChar char="•"/>
            </a:pPr>
            <a:r>
              <a:rPr lang="en-US" sz="1600" dirty="0">
                <a:solidFill>
                  <a:schemeClr val="tx1"/>
                </a:solidFill>
                <a:latin typeface="Calibri"/>
                <a:ea typeface="Calibri"/>
                <a:cs typeface="Calibri"/>
                <a:sym typeface="Calibri"/>
              </a:rPr>
              <a:t>Note: Double check your check marks to ensure they are in the correct classes</a:t>
            </a:r>
            <a:r>
              <a:rPr lang="en-US" sz="1600" dirty="0">
                <a:solidFill>
                  <a:schemeClr val="dk1"/>
                </a:solidFill>
                <a:latin typeface="Calibri"/>
                <a:ea typeface="Calibri"/>
                <a:cs typeface="Calibri"/>
                <a:sym typeface="Calibri"/>
              </a:rPr>
              <a:t>. </a:t>
            </a:r>
            <a:r>
              <a:rPr lang="en-US" sz="1600" b="1" dirty="0">
                <a:solidFill>
                  <a:schemeClr val="dk1"/>
                </a:solidFill>
                <a:latin typeface="Calibri"/>
                <a:ea typeface="Calibri"/>
                <a:cs typeface="Calibri"/>
                <a:sym typeface="Calibri"/>
              </a:rPr>
              <a:t>Selecting the correct classes is critical for what you will get</a:t>
            </a:r>
            <a:r>
              <a:rPr lang="en-US" sz="1600" dirty="0">
                <a:solidFill>
                  <a:schemeClr val="dk1"/>
                </a:solidFill>
                <a:latin typeface="Calibri"/>
                <a:ea typeface="Calibri"/>
                <a:cs typeface="Calibri"/>
                <a:sym typeface="Calibri"/>
              </a:rPr>
              <a:t> </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When done, go to next slide to see what your screen should look like</a:t>
            </a:r>
            <a:endParaRPr dirty="0"/>
          </a:p>
        </p:txBody>
      </p:sp>
      <p:sp>
        <p:nvSpPr>
          <p:cNvPr id="246" name="Google Shape;246;p21"/>
          <p:cNvSpPr txBox="1"/>
          <p:nvPr/>
        </p:nvSpPr>
        <p:spPr>
          <a:xfrm>
            <a:off x="93835" y="57636"/>
            <a:ext cx="8564876"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Rockwell"/>
              <a:buNone/>
            </a:pPr>
            <a:r>
              <a:rPr lang="en-US" sz="1600" b="1" i="0" u="none" strike="noStrike" cap="none" dirty="0">
                <a:solidFill>
                  <a:srgbClr val="000000"/>
                </a:solidFill>
                <a:latin typeface="Rockwell"/>
                <a:ea typeface="Rockwell"/>
                <a:cs typeface="Rockwell"/>
                <a:sym typeface="Rockwell"/>
              </a:rPr>
              <a:t>J. Next, you want to produce in a graph, the results of the model you just ran</a:t>
            </a:r>
            <a:endParaRPr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2"/>
          <p:cNvSpPr txBox="1"/>
          <p:nvPr/>
        </p:nvSpPr>
        <p:spPr>
          <a:xfrm>
            <a:off x="175214" y="478821"/>
            <a:ext cx="8875703" cy="10156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You resulting screen should look similar to the image below. </a:t>
            </a:r>
            <a:endParaRPr dirty="0"/>
          </a:p>
          <a:p>
            <a:pPr marL="742950" marR="0" lvl="1" indent="-285750" algn="l" rtl="0">
              <a:spcBef>
                <a:spcPts val="0"/>
              </a:spcBef>
              <a:spcAft>
                <a:spcPts val="0"/>
              </a:spcAft>
              <a:buClr>
                <a:schemeClr val="dk1"/>
              </a:buClr>
              <a:buSzPts val="1600"/>
              <a:buFont typeface="Arial"/>
              <a:buChar char="•"/>
            </a:pPr>
            <a:r>
              <a:rPr lang="en-US" sz="1200" b="0" i="0" u="none" strike="noStrike" cap="none" dirty="0">
                <a:solidFill>
                  <a:schemeClr val="dk1"/>
                </a:solidFill>
                <a:latin typeface="Calibri"/>
                <a:ea typeface="Calibri"/>
                <a:cs typeface="Calibri"/>
                <a:sym typeface="Calibri"/>
              </a:rPr>
              <a:t>Some of the classes might be cut out in this image just because only so much could be fitted in.</a:t>
            </a:r>
            <a:endParaRPr sz="1200"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Go to next slide to continue with your steps </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Calibri"/>
              <a:ea typeface="Calibri"/>
              <a:cs typeface="Calibri"/>
              <a:sym typeface="Calibri"/>
            </a:endParaRPr>
          </a:p>
        </p:txBody>
      </p:sp>
      <p:sp>
        <p:nvSpPr>
          <p:cNvPr id="252" name="Google Shape;252;p22"/>
          <p:cNvSpPr txBox="1"/>
          <p:nvPr/>
        </p:nvSpPr>
        <p:spPr>
          <a:xfrm>
            <a:off x="93835" y="57636"/>
            <a:ext cx="851503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Rockwell"/>
              <a:buNone/>
            </a:pPr>
            <a:r>
              <a:rPr lang="en-US" sz="1600" b="1" i="0" u="none" strike="noStrike" cap="none" dirty="0">
                <a:solidFill>
                  <a:srgbClr val="000000"/>
                </a:solidFill>
                <a:latin typeface="Rockwell"/>
                <a:ea typeface="Rockwell"/>
                <a:cs typeface="Rockwell"/>
                <a:sym typeface="Rockwell"/>
              </a:rPr>
              <a:t>J. Next, you want to produce in a graph, the results of the model you just ran</a:t>
            </a:r>
            <a:endParaRPr sz="1600" dirty="0"/>
          </a:p>
        </p:txBody>
      </p:sp>
      <p:pic>
        <p:nvPicPr>
          <p:cNvPr id="253" name="Google Shape;253;p22"/>
          <p:cNvPicPr preferRelativeResize="0"/>
          <p:nvPr/>
        </p:nvPicPr>
        <p:blipFill rotWithShape="1">
          <a:blip r:embed="rId3">
            <a:alphaModFix/>
          </a:blip>
          <a:srcRect b="7389"/>
          <a:stretch/>
        </p:blipFill>
        <p:spPr>
          <a:xfrm>
            <a:off x="491442" y="2399443"/>
            <a:ext cx="7603298" cy="440092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3"/>
          <p:cNvSpPr txBox="1"/>
          <p:nvPr/>
        </p:nvSpPr>
        <p:spPr>
          <a:xfrm>
            <a:off x="175214" y="478821"/>
            <a:ext cx="8875703" cy="206206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FF"/>
              </a:buClr>
              <a:buSzPts val="1600"/>
              <a:buFont typeface="Arial"/>
              <a:buChar char="•"/>
            </a:pPr>
            <a:r>
              <a:rPr lang="en-US" sz="1600" dirty="0">
                <a:solidFill>
                  <a:schemeClr val="tx1"/>
                </a:solidFill>
                <a:latin typeface="Calibri"/>
                <a:ea typeface="Calibri"/>
                <a:cs typeface="Calibri"/>
                <a:sym typeface="Calibri"/>
              </a:rPr>
              <a:t>Click the “</a:t>
            </a:r>
            <a:r>
              <a:rPr lang="en-US" sz="1600" b="1" dirty="0">
                <a:solidFill>
                  <a:schemeClr val="tx1"/>
                </a:solidFill>
                <a:latin typeface="Calibri"/>
                <a:ea typeface="Calibri"/>
                <a:cs typeface="Calibri"/>
                <a:sym typeface="Calibri"/>
              </a:rPr>
              <a:t>apply” </a:t>
            </a:r>
            <a:r>
              <a:rPr lang="en-US" sz="1600" dirty="0">
                <a:solidFill>
                  <a:schemeClr val="tx1"/>
                </a:solidFill>
                <a:latin typeface="Calibri"/>
                <a:ea typeface="Calibri"/>
                <a:cs typeface="Calibri"/>
                <a:sym typeface="Calibri"/>
              </a:rPr>
              <a:t>tab</a:t>
            </a:r>
            <a:r>
              <a:rPr lang="en-US" sz="1600" b="1" dirty="0">
                <a:solidFill>
                  <a:schemeClr val="tx1"/>
                </a:solidFill>
                <a:latin typeface="Calibri"/>
                <a:ea typeface="Calibri"/>
                <a:cs typeface="Calibri"/>
                <a:sym typeface="Calibri"/>
              </a:rPr>
              <a:t> </a:t>
            </a:r>
            <a:r>
              <a:rPr lang="en-US" sz="1600" dirty="0">
                <a:solidFill>
                  <a:schemeClr val="dk1"/>
                </a:solidFill>
                <a:latin typeface="Calibri"/>
                <a:ea typeface="Calibri"/>
                <a:cs typeface="Calibri"/>
                <a:sym typeface="Calibri"/>
              </a:rPr>
              <a:t>that is at the top right corner of the box you are working with (pointed to below). </a:t>
            </a:r>
            <a:r>
              <a:rPr lang="en-US" sz="1600" dirty="0">
                <a:solidFill>
                  <a:schemeClr val="tx1"/>
                </a:solidFill>
                <a:latin typeface="Calibri"/>
                <a:ea typeface="Calibri"/>
                <a:cs typeface="Calibri"/>
                <a:sym typeface="Calibri"/>
              </a:rPr>
              <a:t>This step is what will produce a graph, so do not be surprised if one pops up!</a:t>
            </a:r>
            <a:endParaRPr dirty="0">
              <a:solidFill>
                <a:schemeClr val="tx1"/>
              </a:solidFill>
            </a:endParaRPr>
          </a:p>
          <a:p>
            <a:pPr marL="285750" marR="0" lvl="0" indent="-285750" algn="l" rtl="0">
              <a:spcBef>
                <a:spcPts val="0"/>
              </a:spcBef>
              <a:spcAft>
                <a:spcPts val="0"/>
              </a:spcAft>
              <a:buClr>
                <a:srgbClr val="0000FF"/>
              </a:buClr>
              <a:buSzPts val="1600"/>
              <a:buFont typeface="Arial"/>
              <a:buChar char="•"/>
            </a:pPr>
            <a:r>
              <a:rPr lang="en-US" sz="1600" b="1" dirty="0">
                <a:solidFill>
                  <a:schemeClr val="tx1"/>
                </a:solidFill>
                <a:latin typeface="Calibri"/>
                <a:ea typeface="Calibri"/>
                <a:cs typeface="Calibri"/>
                <a:sym typeface="Calibri"/>
              </a:rPr>
              <a:t>You will get a bar graph!!</a:t>
            </a:r>
            <a:endParaRPr b="1" dirty="0">
              <a:solidFill>
                <a:schemeClr val="tx1"/>
              </a:solidFill>
            </a:endParaRPr>
          </a:p>
          <a:p>
            <a:pPr marL="742950"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The graph may pop up on the screen by default, OR</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You may have to double click the “oak forest” chart that you made in the chart area. </a:t>
            </a:r>
          </a:p>
          <a:p>
            <a:pPr marL="742950"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Whichever works to display the graph</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Go to next slide to see what such a graph should look like</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Calibri"/>
              <a:ea typeface="Calibri"/>
              <a:cs typeface="Calibri"/>
              <a:sym typeface="Calibri"/>
            </a:endParaRPr>
          </a:p>
        </p:txBody>
      </p:sp>
      <p:sp>
        <p:nvSpPr>
          <p:cNvPr id="259" name="Google Shape;259;p23"/>
          <p:cNvSpPr txBox="1"/>
          <p:nvPr/>
        </p:nvSpPr>
        <p:spPr>
          <a:xfrm>
            <a:off x="93835" y="57636"/>
            <a:ext cx="8564876"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Rockwell"/>
              <a:buNone/>
            </a:pPr>
            <a:r>
              <a:rPr lang="en-US" sz="1600" b="1" i="0" u="none" strike="noStrike" cap="none" dirty="0">
                <a:solidFill>
                  <a:srgbClr val="000000"/>
                </a:solidFill>
                <a:latin typeface="Rockwell"/>
                <a:ea typeface="Rockwell"/>
                <a:cs typeface="Rockwell"/>
                <a:sym typeface="Rockwell"/>
              </a:rPr>
              <a:t>J. Next, you want to produce in a graph, the results of the model you just ran</a:t>
            </a:r>
            <a:endParaRPr sz="1600" dirty="0"/>
          </a:p>
        </p:txBody>
      </p:sp>
      <p:grpSp>
        <p:nvGrpSpPr>
          <p:cNvPr id="4" name="Group 3">
            <a:extLst>
              <a:ext uri="{FF2B5EF4-FFF2-40B4-BE49-F238E27FC236}">
                <a16:creationId xmlns:a16="http://schemas.microsoft.com/office/drawing/2014/main" id="{E48B08DF-3A64-1F85-A666-71150A98409D}"/>
              </a:ext>
            </a:extLst>
          </p:cNvPr>
          <p:cNvGrpSpPr/>
          <p:nvPr/>
        </p:nvGrpSpPr>
        <p:grpSpPr>
          <a:xfrm>
            <a:off x="1211277" y="2956021"/>
            <a:ext cx="6641720" cy="3844343"/>
            <a:chOff x="1211277" y="2956021"/>
            <a:chExt cx="6641720" cy="3844343"/>
          </a:xfrm>
        </p:grpSpPr>
        <p:pic>
          <p:nvPicPr>
            <p:cNvPr id="261" name="Google Shape;261;p23"/>
            <p:cNvPicPr preferRelativeResize="0"/>
            <p:nvPr/>
          </p:nvPicPr>
          <p:blipFill rotWithShape="1">
            <a:blip r:embed="rId3">
              <a:alphaModFix/>
            </a:blip>
            <a:srcRect b="7389"/>
            <a:stretch/>
          </p:blipFill>
          <p:spPr>
            <a:xfrm>
              <a:off x="1211277" y="2956021"/>
              <a:ext cx="6641720" cy="3844343"/>
            </a:xfrm>
            <a:prstGeom prst="rect">
              <a:avLst/>
            </a:prstGeom>
            <a:noFill/>
            <a:ln>
              <a:noFill/>
            </a:ln>
          </p:spPr>
        </p:pic>
        <p:cxnSp>
          <p:nvCxnSpPr>
            <p:cNvPr id="2" name="Google Shape;215;p17">
              <a:extLst>
                <a:ext uri="{FF2B5EF4-FFF2-40B4-BE49-F238E27FC236}">
                  <a16:creationId xmlns:a16="http://schemas.microsoft.com/office/drawing/2014/main" id="{E01A3A69-8F7C-1693-AC21-6F40C80F831D}"/>
                </a:ext>
              </a:extLst>
            </p:cNvPr>
            <p:cNvCxnSpPr>
              <a:cxnSpLocks/>
            </p:cNvCxnSpPr>
            <p:nvPr/>
          </p:nvCxnSpPr>
          <p:spPr>
            <a:xfrm flipH="1">
              <a:off x="7274792" y="3591615"/>
              <a:ext cx="523586" cy="0"/>
            </a:xfrm>
            <a:prstGeom prst="straightConnector1">
              <a:avLst/>
            </a:prstGeom>
            <a:noFill/>
            <a:ln w="34925" cap="flat" cmpd="sng">
              <a:solidFill>
                <a:srgbClr val="FF0000"/>
              </a:solidFill>
              <a:prstDash val="solid"/>
              <a:miter lim="800000"/>
              <a:headEnd type="none" w="sm" len="sm"/>
              <a:tailEnd type="triangle" w="med" len="med"/>
            </a:ln>
          </p:spPr>
        </p:cxn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4"/>
          <p:cNvSpPr txBox="1"/>
          <p:nvPr/>
        </p:nvSpPr>
        <p:spPr>
          <a:xfrm>
            <a:off x="493543" y="113554"/>
            <a:ext cx="85135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Rockwell"/>
                <a:ea typeface="Rockwell"/>
                <a:cs typeface="Rockwell"/>
                <a:sym typeface="Rockwell"/>
              </a:rPr>
              <a:t>K. A bar graph!! </a:t>
            </a:r>
            <a:r>
              <a:rPr lang="en-US" sz="1800" b="1" dirty="0" err="1">
                <a:solidFill>
                  <a:schemeClr val="dk1"/>
                </a:solidFill>
                <a:latin typeface="Rockwell"/>
                <a:ea typeface="Rockwell"/>
                <a:cs typeface="Rockwell"/>
                <a:sym typeface="Rockwell"/>
              </a:rPr>
              <a:t>Yaay</a:t>
            </a:r>
            <a:r>
              <a:rPr lang="en-US" sz="1800" b="1" dirty="0">
                <a:solidFill>
                  <a:schemeClr val="dk1"/>
                </a:solidFill>
                <a:latin typeface="Rockwell"/>
                <a:ea typeface="Rockwell"/>
                <a:cs typeface="Rockwell"/>
                <a:sym typeface="Rockwell"/>
              </a:rPr>
              <a:t>!!</a:t>
            </a:r>
            <a:endParaRPr b="1" dirty="0"/>
          </a:p>
        </p:txBody>
      </p:sp>
      <p:sp>
        <p:nvSpPr>
          <p:cNvPr id="268" name="Google Shape;268;p24"/>
          <p:cNvSpPr txBox="1"/>
          <p:nvPr/>
        </p:nvSpPr>
        <p:spPr>
          <a:xfrm>
            <a:off x="230663" y="5042159"/>
            <a:ext cx="8682673" cy="160039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FF"/>
              </a:buClr>
              <a:buSzPts val="1600"/>
              <a:buFont typeface="Arial"/>
              <a:buChar char="•"/>
            </a:pPr>
            <a:r>
              <a:rPr lang="en-US" dirty="0">
                <a:solidFill>
                  <a:schemeClr val="tx1"/>
                </a:solidFill>
                <a:latin typeface="Calibri"/>
                <a:ea typeface="Calibri"/>
                <a:cs typeface="Calibri"/>
                <a:sym typeface="Calibri"/>
              </a:rPr>
              <a:t>The bars in the graph above represent the proportion (in %) of this ecosystem, that can be categorized under each of the 5 state classes (successions stages). That means that if say you walked into this normal functioning healthy forest, there will be parts of the vegetation in it (a certain %) that can be classified as Early 1 All, another as Mid 1 Open, </a:t>
            </a:r>
            <a:r>
              <a:rPr lang="en-US" dirty="0" err="1">
                <a:solidFill>
                  <a:schemeClr val="tx1"/>
                </a:solidFill>
                <a:latin typeface="Calibri"/>
                <a:ea typeface="Calibri"/>
                <a:cs typeface="Calibri"/>
                <a:sym typeface="Calibri"/>
              </a:rPr>
              <a:t>etc</a:t>
            </a:r>
            <a:endParaRPr dirty="0">
              <a:solidFill>
                <a:schemeClr val="tx1"/>
              </a:solidFill>
              <a:latin typeface="Calibri"/>
              <a:ea typeface="Calibri"/>
              <a:cs typeface="Calibri"/>
              <a:sym typeface="Calibri"/>
            </a:endParaRPr>
          </a:p>
          <a:p>
            <a:pPr marL="285750" marR="0" lvl="0" indent="-285750" algn="l" rtl="0">
              <a:spcBef>
                <a:spcPts val="0"/>
              </a:spcBef>
              <a:spcAft>
                <a:spcPts val="0"/>
              </a:spcAft>
              <a:buClr>
                <a:srgbClr val="0000FF"/>
              </a:buClr>
              <a:buSzPts val="1600"/>
              <a:buFont typeface="Arial"/>
              <a:buChar char="•"/>
            </a:pPr>
            <a:r>
              <a:rPr lang="en-US" dirty="0">
                <a:solidFill>
                  <a:schemeClr val="tx1"/>
                </a:solidFill>
                <a:latin typeface="Calibri"/>
                <a:ea typeface="Calibri"/>
                <a:cs typeface="Calibri"/>
                <a:sym typeface="Calibri"/>
              </a:rPr>
              <a:t>This is what this modeling used to show: How much of your ecosystem falls under each of the succession stages under normal succession. Later, You  will see how a disturbance can change the proportions of these successional stages (changing the heights of each bar)</a:t>
            </a:r>
            <a:endParaRPr dirty="0">
              <a:solidFill>
                <a:schemeClr val="tx1"/>
              </a:solidFill>
            </a:endParaRPr>
          </a:p>
        </p:txBody>
      </p:sp>
      <p:pic>
        <p:nvPicPr>
          <p:cNvPr id="2" name="Picture 1">
            <a:extLst>
              <a:ext uri="{FF2B5EF4-FFF2-40B4-BE49-F238E27FC236}">
                <a16:creationId xmlns:a16="http://schemas.microsoft.com/office/drawing/2014/main" id="{C0B7EC72-F3DE-79EF-D1CC-8E6F7F449784}"/>
              </a:ext>
            </a:extLst>
          </p:cNvPr>
          <p:cNvPicPr>
            <a:picLocks noChangeAspect="1"/>
          </p:cNvPicPr>
          <p:nvPr/>
        </p:nvPicPr>
        <p:blipFill rotWithShape="1">
          <a:blip r:embed="rId3"/>
          <a:srcRect l="39245" t="8991" r="7184" b="23450"/>
          <a:stretch/>
        </p:blipFill>
        <p:spPr>
          <a:xfrm>
            <a:off x="1558636" y="696191"/>
            <a:ext cx="5460424" cy="398010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5"/>
          <p:cNvSpPr txBox="1"/>
          <p:nvPr/>
        </p:nvSpPr>
        <p:spPr>
          <a:xfrm>
            <a:off x="208820" y="76655"/>
            <a:ext cx="858475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Rockwell"/>
                <a:ea typeface="Rockwell"/>
                <a:cs typeface="Rockwell"/>
                <a:sym typeface="Rockwell"/>
              </a:rPr>
              <a:t>K. A few things to check regarding your graph and the workspace</a:t>
            </a:r>
            <a:endParaRPr dirty="0"/>
          </a:p>
        </p:txBody>
      </p:sp>
      <p:sp>
        <p:nvSpPr>
          <p:cNvPr id="275" name="Google Shape;275;p25"/>
          <p:cNvSpPr txBox="1"/>
          <p:nvPr/>
        </p:nvSpPr>
        <p:spPr>
          <a:xfrm>
            <a:off x="165325" y="445987"/>
            <a:ext cx="5076825" cy="674026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FF"/>
              </a:buClr>
              <a:buSzPts val="1600"/>
              <a:buFont typeface="Arial"/>
              <a:buChar char="•"/>
            </a:pPr>
            <a:r>
              <a:rPr lang="en-US" sz="1600" dirty="0">
                <a:solidFill>
                  <a:schemeClr val="tx1"/>
                </a:solidFill>
                <a:latin typeface="Calibri"/>
                <a:ea typeface="Calibri"/>
                <a:cs typeface="Calibri"/>
                <a:sym typeface="Calibri"/>
              </a:rPr>
              <a:t>Note:</a:t>
            </a:r>
            <a:endParaRPr dirty="0">
              <a:solidFill>
                <a:schemeClr val="tx1"/>
              </a:solidFill>
            </a:endParaRPr>
          </a:p>
          <a:p>
            <a:pPr marL="742950" marR="0" lvl="1" indent="-285750" algn="l" rtl="0">
              <a:spcBef>
                <a:spcPts val="0"/>
              </a:spcBef>
              <a:spcAft>
                <a:spcPts val="0"/>
              </a:spcAft>
              <a:buClr>
                <a:srgbClr val="0000FF"/>
              </a:buClr>
              <a:buSzPts val="1600"/>
              <a:buFont typeface="Arial"/>
              <a:buChar char="•"/>
            </a:pPr>
            <a:r>
              <a:rPr lang="en-US" sz="1600" b="0" i="0" u="none" strike="noStrike" cap="none" dirty="0">
                <a:solidFill>
                  <a:schemeClr val="tx1"/>
                </a:solidFill>
                <a:latin typeface="Calibri"/>
                <a:ea typeface="Calibri"/>
                <a:cs typeface="Calibri"/>
                <a:sym typeface="Calibri"/>
              </a:rPr>
              <a:t>This first graph should have one bar for each of your state classes (5 bars total, one for each class)</a:t>
            </a:r>
            <a:endParaRPr dirty="0">
              <a:solidFill>
                <a:schemeClr val="tx1"/>
              </a:solidFill>
            </a:endParaRPr>
          </a:p>
          <a:p>
            <a:pPr marL="742950"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If for some reason, you end up with more than one bar for each class, do the following to correct it</a:t>
            </a:r>
            <a:endParaRPr dirty="0"/>
          </a:p>
          <a:p>
            <a:pPr marL="1200150" marR="0" lvl="2"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Look at the library explorer section where you have the original scenario, the “[2]Reference condition models” (</a:t>
            </a:r>
            <a:r>
              <a:rPr lang="en-US" sz="1600" b="1" i="0" u="none" strike="noStrike" cap="none" dirty="0">
                <a:solidFill>
                  <a:schemeClr val="dk1"/>
                </a:solidFill>
                <a:latin typeface="Calibri"/>
                <a:ea typeface="Calibri"/>
                <a:cs typeface="Calibri"/>
                <a:sym typeface="Calibri"/>
              </a:rPr>
              <a:t>area circled in red in this image</a:t>
            </a:r>
            <a:r>
              <a:rPr lang="en-US" sz="1600" b="0" i="0" u="none" strike="noStrike" cap="none" dirty="0">
                <a:solidFill>
                  <a:schemeClr val="dk1"/>
                </a:solidFill>
                <a:latin typeface="Calibri"/>
                <a:ea typeface="Calibri"/>
                <a:cs typeface="Calibri"/>
                <a:sym typeface="Calibri"/>
              </a:rPr>
              <a:t>) </a:t>
            </a:r>
            <a:endParaRPr dirty="0"/>
          </a:p>
          <a:p>
            <a:pPr marL="1200150" marR="0" lvl="2"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Click the dropdown arrow next to the “[2]Reference condition models” scenario. That will bring up “results” under it</a:t>
            </a:r>
            <a:endParaRPr dirty="0"/>
          </a:p>
          <a:p>
            <a:pPr marL="1200150" marR="0" lvl="2"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Click the dropdown arrow next to the “results” and that will bring up the result lines for all the scenarios showing up on your graph</a:t>
            </a:r>
            <a:endParaRPr dirty="0"/>
          </a:p>
          <a:p>
            <a:pPr marL="1200150" marR="0" lvl="2"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If you have more than one line of results there, starting with the top one and going down, right click each and click delete, leaving only the last one, which should be the most recent output</a:t>
            </a:r>
            <a:endParaRPr dirty="0"/>
          </a:p>
          <a:p>
            <a:pPr marL="1200150" marR="0" lvl="2" indent="-285750" algn="l" rtl="0">
              <a:spcBef>
                <a:spcPts val="0"/>
              </a:spcBef>
              <a:spcAft>
                <a:spcPts val="0"/>
              </a:spcAft>
              <a:buClr>
                <a:srgbClr val="0000FF"/>
              </a:buClr>
              <a:buSzPts val="1600"/>
              <a:buFont typeface="Arial"/>
              <a:buChar char="•"/>
            </a:pPr>
            <a:r>
              <a:rPr lang="en-US" sz="1600" b="1" i="0" u="none" strike="noStrike" cap="none" dirty="0">
                <a:solidFill>
                  <a:schemeClr val="tx1"/>
                </a:solidFill>
                <a:latin typeface="Calibri"/>
                <a:ea typeface="Calibri"/>
                <a:cs typeface="Calibri"/>
                <a:sym typeface="Calibri"/>
              </a:rPr>
              <a:t>You should just have one line of result under the “results” as seen in the image here</a:t>
            </a:r>
            <a:endParaRPr b="1" dirty="0">
              <a:solidFill>
                <a:schemeClr val="tx1"/>
              </a:solidFill>
            </a:endParaRPr>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Calibri"/>
              <a:ea typeface="Calibri"/>
              <a:cs typeface="Calibri"/>
              <a:sym typeface="Calibri"/>
            </a:endParaRPr>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Calibri"/>
              <a:ea typeface="Calibri"/>
              <a:cs typeface="Calibri"/>
              <a:sym typeface="Calibri"/>
            </a:endParaRPr>
          </a:p>
        </p:txBody>
      </p:sp>
      <p:grpSp>
        <p:nvGrpSpPr>
          <p:cNvPr id="276" name="Google Shape;276;p25"/>
          <p:cNvGrpSpPr/>
          <p:nvPr/>
        </p:nvGrpSpPr>
        <p:grpSpPr>
          <a:xfrm>
            <a:off x="5995618" y="384770"/>
            <a:ext cx="2901988" cy="6396576"/>
            <a:chOff x="5995618" y="384770"/>
            <a:chExt cx="2901988" cy="6396576"/>
          </a:xfrm>
        </p:grpSpPr>
        <p:pic>
          <p:nvPicPr>
            <p:cNvPr id="277" name="Google Shape;277;p25"/>
            <p:cNvPicPr preferRelativeResize="0"/>
            <p:nvPr/>
          </p:nvPicPr>
          <p:blipFill rotWithShape="1">
            <a:blip r:embed="rId3">
              <a:alphaModFix/>
            </a:blip>
            <a:srcRect r="74012" b="8347"/>
            <a:stretch/>
          </p:blipFill>
          <p:spPr>
            <a:xfrm>
              <a:off x="5995618" y="384770"/>
              <a:ext cx="2901988" cy="6396576"/>
            </a:xfrm>
            <a:prstGeom prst="rect">
              <a:avLst/>
            </a:prstGeom>
            <a:noFill/>
            <a:ln>
              <a:noFill/>
            </a:ln>
          </p:spPr>
        </p:pic>
        <p:sp>
          <p:nvSpPr>
            <p:cNvPr id="278" name="Google Shape;278;p25"/>
            <p:cNvSpPr/>
            <p:nvPr/>
          </p:nvSpPr>
          <p:spPr>
            <a:xfrm>
              <a:off x="6198209" y="1550750"/>
              <a:ext cx="1084138" cy="535396"/>
            </a:xfrm>
            <a:prstGeom prst="ellipse">
              <a:avLst/>
            </a:prstGeom>
            <a:noFill/>
            <a:ln w="254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5"/>
          <p:cNvSpPr txBox="1"/>
          <p:nvPr/>
        </p:nvSpPr>
        <p:spPr>
          <a:xfrm>
            <a:off x="164883" y="2389162"/>
            <a:ext cx="8814233"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Rockwell"/>
                <a:ea typeface="Rockwell"/>
                <a:cs typeface="Rockwell"/>
                <a:sym typeface="Rockwell"/>
              </a:rPr>
              <a:t>Part 1: Understanding the </a:t>
            </a:r>
            <a:r>
              <a:rPr lang="en-US" sz="2000" b="1" dirty="0" err="1">
                <a:solidFill>
                  <a:schemeClr val="dk1"/>
                </a:solidFill>
                <a:latin typeface="Rockwell"/>
                <a:ea typeface="Rockwell"/>
                <a:cs typeface="Rockwell"/>
                <a:sym typeface="Rockwell"/>
              </a:rPr>
              <a:t>syncrosim</a:t>
            </a:r>
            <a:r>
              <a:rPr lang="en-US" sz="2000" b="1" dirty="0">
                <a:solidFill>
                  <a:schemeClr val="dk1"/>
                </a:solidFill>
                <a:latin typeface="Rockwell"/>
                <a:ea typeface="Rockwell"/>
                <a:cs typeface="Rockwell"/>
                <a:sym typeface="Rockwell"/>
              </a:rPr>
              <a:t> modeling environment and displaying normal succession classes in your ecosystem</a:t>
            </a:r>
            <a:endParaRPr dirty="0"/>
          </a:p>
        </p:txBody>
      </p:sp>
    </p:spTree>
    <p:extLst>
      <p:ext uri="{BB962C8B-B14F-4D97-AF65-F5344CB8AC3E}">
        <p14:creationId xmlns:p14="http://schemas.microsoft.com/office/powerpoint/2010/main" val="1788680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6"/>
          <p:cNvSpPr txBox="1"/>
          <p:nvPr/>
        </p:nvSpPr>
        <p:spPr>
          <a:xfrm>
            <a:off x="132163" y="87607"/>
            <a:ext cx="85245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Rockwell"/>
                <a:ea typeface="Rockwell"/>
                <a:cs typeface="Rockwell"/>
                <a:sym typeface="Rockwell"/>
              </a:rPr>
              <a:t>Copy your bar graph to your word document</a:t>
            </a:r>
            <a:endParaRPr dirty="0"/>
          </a:p>
        </p:txBody>
      </p:sp>
      <p:sp>
        <p:nvSpPr>
          <p:cNvPr id="284" name="Google Shape;284;p26"/>
          <p:cNvSpPr txBox="1"/>
          <p:nvPr/>
        </p:nvSpPr>
        <p:spPr>
          <a:xfrm>
            <a:off x="85581" y="456939"/>
            <a:ext cx="9058419" cy="230828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FF0000"/>
              </a:buClr>
              <a:buSzPts val="1600"/>
              <a:buFont typeface="Arial"/>
              <a:buChar char="•"/>
            </a:pPr>
            <a:r>
              <a:rPr lang="en-US" sz="1600" b="1" dirty="0">
                <a:solidFill>
                  <a:schemeClr val="tx1"/>
                </a:solidFill>
                <a:latin typeface="Rockwell"/>
                <a:ea typeface="Rockwell"/>
                <a:cs typeface="Rockwell"/>
                <a:sym typeface="Rockwell"/>
              </a:rPr>
              <a:t>Assignment # 2:</a:t>
            </a:r>
            <a:r>
              <a:rPr lang="en-US" sz="1600" dirty="0">
                <a:solidFill>
                  <a:srgbClr val="000000"/>
                </a:solidFill>
                <a:latin typeface="Rockwell"/>
                <a:ea typeface="Rockwell"/>
                <a:cs typeface="Rockwell"/>
                <a:sym typeface="Rockwell"/>
              </a:rPr>
              <a:t> </a:t>
            </a:r>
            <a:r>
              <a:rPr lang="en-US" sz="1600" dirty="0">
                <a:solidFill>
                  <a:schemeClr val="dk1"/>
                </a:solidFill>
                <a:latin typeface="Calibri"/>
                <a:ea typeface="Calibri"/>
                <a:cs typeface="Calibri"/>
                <a:sym typeface="Calibri"/>
              </a:rPr>
              <a:t>Put cursor in middle of the graph, right click, select copy to clipboard, then paste in your word document. </a:t>
            </a:r>
            <a:r>
              <a:rPr lang="en-US" sz="1600" b="1" dirty="0">
                <a:solidFill>
                  <a:schemeClr val="tx1"/>
                </a:solidFill>
                <a:latin typeface="Calibri"/>
                <a:ea typeface="Calibri"/>
                <a:cs typeface="Calibri"/>
                <a:sym typeface="Calibri"/>
              </a:rPr>
              <a:t>Caption it as Figure 2. Oak forest normal </a:t>
            </a:r>
            <a:endParaRPr b="1" dirty="0">
              <a:solidFill>
                <a:schemeClr val="tx1"/>
              </a:solidFill>
            </a:endParaRPr>
          </a:p>
          <a:p>
            <a:pPr marL="742950" marR="0" lvl="1" indent="-285750" algn="l" rtl="0">
              <a:spcBef>
                <a:spcPts val="0"/>
              </a:spcBef>
              <a:spcAft>
                <a:spcPts val="0"/>
              </a:spcAft>
              <a:buClr>
                <a:srgbClr val="0000FF"/>
              </a:buClr>
              <a:buSzPts val="1600"/>
              <a:buFont typeface="Arial"/>
              <a:buChar char="•"/>
            </a:pPr>
            <a:r>
              <a:rPr lang="en-US" sz="1600" b="0" i="0" u="none" strike="noStrike" cap="none" dirty="0">
                <a:solidFill>
                  <a:schemeClr val="tx1"/>
                </a:solidFill>
                <a:latin typeface="Calibri"/>
                <a:ea typeface="Calibri"/>
                <a:cs typeface="Calibri"/>
                <a:sym typeface="Calibri"/>
              </a:rPr>
              <a:t>Be sure you crop the image if necessary</a:t>
            </a:r>
            <a:endParaRPr dirty="0">
              <a:solidFill>
                <a:schemeClr val="tx1"/>
              </a:solidFill>
            </a:endParaRP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Once you have copied the graph to your word doc, you are done with the graph in your modeling window and can delete it so you can clear that window for your next scenario modeling activity.</a:t>
            </a: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 </a:t>
            </a: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To delete the bar graph, click the </a:t>
            </a:r>
            <a:r>
              <a:rPr lang="en-US" sz="1600" b="1" dirty="0">
                <a:solidFill>
                  <a:schemeClr val="tx1"/>
                </a:solidFill>
                <a:latin typeface="Calibri"/>
                <a:ea typeface="Calibri"/>
                <a:cs typeface="Calibri"/>
                <a:sym typeface="Calibri"/>
              </a:rPr>
              <a:t>red X</a:t>
            </a:r>
            <a:r>
              <a:rPr lang="en-US" sz="1600" dirty="0">
                <a:solidFill>
                  <a:schemeClr val="tx1"/>
                </a:solidFill>
                <a:latin typeface="Calibri"/>
                <a:ea typeface="Calibri"/>
                <a:cs typeface="Calibri"/>
                <a:sym typeface="Calibri"/>
              </a:rPr>
              <a:t> tab that is at th</a:t>
            </a:r>
            <a:r>
              <a:rPr lang="en-US" sz="1600" dirty="0">
                <a:solidFill>
                  <a:schemeClr val="dk1"/>
                </a:solidFill>
                <a:latin typeface="Calibri"/>
                <a:ea typeface="Calibri"/>
                <a:cs typeface="Calibri"/>
                <a:sym typeface="Calibri"/>
              </a:rPr>
              <a:t>e top right corner in the pane, just as you have done before</a:t>
            </a:r>
            <a:endParaRPr dirty="0"/>
          </a:p>
          <a:p>
            <a:pPr marL="285750" marR="0" lvl="0" indent="-285750" algn="l" rtl="0">
              <a:spcBef>
                <a:spcPts val="0"/>
              </a:spcBef>
              <a:spcAft>
                <a:spcPts val="0"/>
              </a:spcAft>
              <a:buClr>
                <a:srgbClr val="0000FF"/>
              </a:buClr>
              <a:buSzPts val="1600"/>
              <a:buFont typeface="Arial"/>
              <a:buChar char="•"/>
            </a:pPr>
            <a:endParaRPr lang="en-US" sz="1600" dirty="0">
              <a:solidFill>
                <a:srgbClr val="0000FF"/>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5"/>
          <p:cNvSpPr txBox="1"/>
          <p:nvPr/>
        </p:nvSpPr>
        <p:spPr>
          <a:xfrm>
            <a:off x="164883" y="2389162"/>
            <a:ext cx="8814233"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Rockwell"/>
                <a:ea typeface="Rockwell"/>
                <a:cs typeface="Rockwell"/>
                <a:sym typeface="Rockwell"/>
              </a:rPr>
              <a:t>Part 2: Introducing an external disturbance to your ecosystem and modeling its impact on the state classes (succession stages)</a:t>
            </a:r>
            <a:endParaRPr dirty="0"/>
          </a:p>
        </p:txBody>
      </p:sp>
    </p:spTree>
    <p:extLst>
      <p:ext uri="{BB962C8B-B14F-4D97-AF65-F5344CB8AC3E}">
        <p14:creationId xmlns:p14="http://schemas.microsoft.com/office/powerpoint/2010/main" val="4262337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7"/>
          <p:cNvSpPr txBox="1"/>
          <p:nvPr/>
        </p:nvSpPr>
        <p:spPr>
          <a:xfrm>
            <a:off x="51581" y="199279"/>
            <a:ext cx="895733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L. Next, we want to introduce an external disturbance and model its effects on the succession of this system</a:t>
            </a:r>
            <a:endParaRPr sz="1600" dirty="0"/>
          </a:p>
        </p:txBody>
      </p:sp>
      <p:sp>
        <p:nvSpPr>
          <p:cNvPr id="290" name="Google Shape;290;p27"/>
          <p:cNvSpPr txBox="1"/>
          <p:nvPr/>
        </p:nvSpPr>
        <p:spPr>
          <a:xfrm>
            <a:off x="319689" y="875737"/>
            <a:ext cx="8689229" cy="378561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You see, many of our ecosystems are not natural (healthy) anymore, because sooner or later, there is bound to be some external (and often unnatural) disturbance that impacts them.</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So, while we would love for things to remain as they are (stay with the graph we just made assuming that is healthy), that is not reality</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This means that in ecology, we always need to stay ahead of the problem, by modeling effects of such disturbances on an ecosystem, so we can forecast what it is likely to do to the ecosystem, before it happens. </a:t>
            </a: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For example, if say the bar for the early 1 succession class in the graph you just made says the forest right now has 2% area classified as early succession 1, we want to introduce a hypothetical disturbance (like an insect invasion) into this forest, and we want to see if after running that disturbance scenario, if the early one succession class will still be 2% or if the proportion of that succession class will be reduced or increased. </a:t>
            </a:r>
          </a:p>
          <a:p>
            <a:pPr marL="285750" marR="0" lvl="0" indent="-285750" algn="l" rtl="0">
              <a:spcBef>
                <a:spcPts val="0"/>
              </a:spcBef>
              <a:spcAft>
                <a:spcPts val="0"/>
              </a:spcAft>
              <a:buClr>
                <a:schemeClr val="dk1"/>
              </a:buClr>
              <a:buSzPts val="1600"/>
              <a:buFont typeface="Arial"/>
              <a:buChar char="•"/>
            </a:pPr>
            <a:r>
              <a:rPr lang="en-US" sz="1600" b="1" dirty="0">
                <a:solidFill>
                  <a:schemeClr val="tx1"/>
                </a:solidFill>
                <a:latin typeface="Calibri"/>
                <a:ea typeface="Calibri"/>
                <a:cs typeface="Calibri"/>
                <a:sym typeface="Calibri"/>
              </a:rPr>
              <a:t>If asked to do another scenario with a disturbance impacting your ecosystem, the steps given below are how to do it. </a:t>
            </a:r>
            <a:endParaRPr b="1" dirty="0">
              <a:solidFill>
                <a:schemeClr val="tx1"/>
              </a:solidFill>
            </a:endParaRPr>
          </a:p>
          <a:p>
            <a:pPr marL="285750" marR="0" lvl="0" indent="-285750" algn="l" rtl="0">
              <a:spcBef>
                <a:spcPts val="0"/>
              </a:spcBef>
              <a:spcAft>
                <a:spcPts val="0"/>
              </a:spcAft>
              <a:buClr>
                <a:srgbClr val="0000FF"/>
              </a:buClr>
              <a:buSzPts val="1600"/>
              <a:buFont typeface="Arial"/>
              <a:buChar char="•"/>
            </a:pPr>
            <a:endParaRPr sz="1600" dirty="0">
              <a:solidFill>
                <a:schemeClr val="tx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6"/>
          <p:cNvSpPr txBox="1"/>
          <p:nvPr/>
        </p:nvSpPr>
        <p:spPr>
          <a:xfrm>
            <a:off x="132163" y="87607"/>
            <a:ext cx="8524522"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kumimoji="0" lang="en-US" sz="1600" b="1" i="0" u="none" strike="noStrike" kern="0" cap="none" spc="0" normalizeH="0" baseline="0" noProof="0" dirty="0">
                <a:ln>
                  <a:noFill/>
                </a:ln>
                <a:solidFill>
                  <a:srgbClr val="000000"/>
                </a:solidFill>
                <a:effectLst/>
                <a:uLnTx/>
                <a:uFillTx/>
                <a:latin typeface="Rockwell"/>
                <a:ea typeface="Rockwell"/>
                <a:cs typeface="Rockwell"/>
                <a:sym typeface="Rockwell"/>
              </a:rPr>
              <a:t>L. </a:t>
            </a:r>
            <a:r>
              <a:rPr lang="en-US" sz="1600" b="1" dirty="0">
                <a:latin typeface="Rockwell"/>
                <a:ea typeface="Rockwell"/>
                <a:cs typeface="Rockwell"/>
                <a:sym typeface="Rockwell"/>
              </a:rPr>
              <a:t>Some explanations to help set the stage for this next part</a:t>
            </a:r>
            <a:endParaRPr dirty="0"/>
          </a:p>
        </p:txBody>
      </p:sp>
      <p:sp>
        <p:nvSpPr>
          <p:cNvPr id="284" name="Google Shape;284;p26"/>
          <p:cNvSpPr txBox="1"/>
          <p:nvPr/>
        </p:nvSpPr>
        <p:spPr>
          <a:xfrm>
            <a:off x="85581" y="456939"/>
            <a:ext cx="9058419" cy="5755381"/>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FF"/>
              </a:buClr>
              <a:buSzPts val="1600"/>
              <a:buFont typeface="Arial"/>
              <a:buChar char="•"/>
              <a:tabLst/>
              <a:defRPr/>
            </a:pPr>
            <a:r>
              <a:rPr kumimoji="0" lang="en-US" sz="1600" i="0" u="none" strike="noStrike" kern="0" cap="none" spc="0" normalizeH="0" baseline="0" noProof="0" dirty="0">
                <a:ln>
                  <a:noFill/>
                </a:ln>
                <a:solidFill>
                  <a:schemeClr val="tx1"/>
                </a:solidFill>
                <a:effectLst/>
                <a:uLnTx/>
                <a:uFillTx/>
                <a:latin typeface="Calibri"/>
                <a:ea typeface="Calibri"/>
                <a:cs typeface="Calibri"/>
                <a:sym typeface="Calibri"/>
              </a:rPr>
              <a:t>So far, you have been working with one scenario (“[2]Reference condition models” ). This scenario is the original/baseline scenario.</a:t>
            </a:r>
          </a:p>
          <a:p>
            <a:pPr marL="285750" marR="0" lvl="0" indent="-285750" algn="l" defTabSz="914400" rtl="0" eaLnBrk="1" fontAlgn="auto" latinLnBrk="0" hangingPunct="1">
              <a:lnSpc>
                <a:spcPct val="100000"/>
              </a:lnSpc>
              <a:spcBef>
                <a:spcPts val="0"/>
              </a:spcBef>
              <a:spcAft>
                <a:spcPts val="0"/>
              </a:spcAft>
              <a:buClr>
                <a:srgbClr val="0000FF"/>
              </a:buClr>
              <a:buSzPts val="1600"/>
              <a:buFont typeface="Arial"/>
              <a:buChar char="•"/>
              <a:tabLst/>
              <a:defRPr/>
            </a:pPr>
            <a:r>
              <a:rPr kumimoji="0" lang="en-US" sz="1600" i="0" u="none" strike="noStrike" kern="0" cap="none" spc="0" normalizeH="0" baseline="0" noProof="0" dirty="0">
                <a:ln>
                  <a:noFill/>
                </a:ln>
                <a:solidFill>
                  <a:schemeClr val="tx1"/>
                </a:solidFill>
                <a:effectLst/>
                <a:uLnTx/>
                <a:uFillTx/>
                <a:latin typeface="Calibri"/>
                <a:ea typeface="Calibri"/>
                <a:cs typeface="Calibri"/>
                <a:sym typeface="Calibri"/>
              </a:rPr>
              <a:t>So,</a:t>
            </a:r>
            <a:r>
              <a:rPr kumimoji="0" lang="en-US" sz="1600" i="0" u="none" strike="noStrike" kern="0" cap="none" spc="0" normalizeH="0" baseline="0" noProof="0" dirty="0">
                <a:ln>
                  <a:noFill/>
                </a:ln>
                <a:solidFill>
                  <a:srgbClr val="000000"/>
                </a:solidFill>
                <a:effectLst/>
                <a:uLnTx/>
                <a:uFillTx/>
                <a:latin typeface="Calibri"/>
                <a:ea typeface="Calibri"/>
                <a:cs typeface="Calibri"/>
                <a:sym typeface="Calibri"/>
              </a:rPr>
              <a:t> </a:t>
            </a:r>
            <a:r>
              <a:rPr lang="en-US" sz="1600" dirty="0">
                <a:latin typeface="Calibri"/>
                <a:ea typeface="Calibri"/>
                <a:cs typeface="Calibri"/>
                <a:sym typeface="Calibri"/>
              </a:rPr>
              <a:t>y</a:t>
            </a:r>
            <a:r>
              <a:rPr kumimoji="0" lang="en-US" sz="1600" b="0" i="0" u="none" strike="noStrike" kern="0" cap="none" spc="0" normalizeH="0" baseline="0" noProof="0" dirty="0" err="1">
                <a:ln>
                  <a:noFill/>
                </a:ln>
                <a:solidFill>
                  <a:srgbClr val="000000"/>
                </a:solidFill>
                <a:effectLst/>
                <a:uLnTx/>
                <a:uFillTx/>
                <a:latin typeface="Calibri"/>
                <a:ea typeface="Calibri"/>
                <a:cs typeface="Calibri"/>
                <a:sym typeface="Calibri"/>
              </a:rPr>
              <a:t>ou</a:t>
            </a:r>
            <a:r>
              <a:rPr kumimoji="0" lang="en-US" sz="1600" b="0" i="0" u="none" strike="noStrike" kern="0" cap="none" spc="0" normalizeH="0" baseline="0" noProof="0" dirty="0">
                <a:ln>
                  <a:noFill/>
                </a:ln>
                <a:solidFill>
                  <a:srgbClr val="000000"/>
                </a:solidFill>
                <a:effectLst/>
                <a:uLnTx/>
                <a:uFillTx/>
                <a:latin typeface="Calibri"/>
                <a:ea typeface="Calibri"/>
                <a:cs typeface="Calibri"/>
                <a:sym typeface="Calibri"/>
              </a:rPr>
              <a:t> use the word “normal” here because this is what the forest looks like currently, before it experiences any external disturbances. This is your baseline for comparisons later.</a:t>
            </a:r>
          </a:p>
          <a:p>
            <a:pPr marL="285750" indent="-285750">
              <a:buClr>
                <a:srgbClr val="0000FF"/>
              </a:buClr>
              <a:buSzPts val="1600"/>
              <a:buFont typeface="Arial"/>
              <a:buChar char="•"/>
              <a:defRPr/>
            </a:pPr>
            <a:r>
              <a:rPr lang="en-US" sz="1600" dirty="0">
                <a:solidFill>
                  <a:schemeClr val="tx1"/>
                </a:solidFill>
                <a:latin typeface="Calibri"/>
                <a:ea typeface="Calibri"/>
                <a:cs typeface="Calibri"/>
                <a:sym typeface="Calibri"/>
              </a:rPr>
              <a:t>When you start this modeling activity for the first time (when you start </a:t>
            </a:r>
            <a:r>
              <a:rPr lang="en-US" sz="1600" dirty="0" err="1">
                <a:solidFill>
                  <a:schemeClr val="tx1"/>
                </a:solidFill>
                <a:latin typeface="Calibri"/>
                <a:ea typeface="Calibri"/>
                <a:cs typeface="Calibri"/>
                <a:sym typeface="Calibri"/>
              </a:rPr>
              <a:t>syncrosim</a:t>
            </a:r>
            <a:r>
              <a:rPr lang="en-US" sz="1600" dirty="0">
                <a:solidFill>
                  <a:schemeClr val="tx1"/>
                </a:solidFill>
                <a:latin typeface="Calibri"/>
                <a:ea typeface="Calibri"/>
                <a:cs typeface="Calibri"/>
                <a:sym typeface="Calibri"/>
              </a:rPr>
              <a:t> and call in the library), </a:t>
            </a:r>
            <a:r>
              <a:rPr lang="en-US" sz="1600" b="1" dirty="0">
                <a:solidFill>
                  <a:schemeClr val="tx1"/>
                </a:solidFill>
                <a:latin typeface="Calibri"/>
                <a:ea typeface="Calibri"/>
                <a:cs typeface="Calibri"/>
                <a:sym typeface="Calibri"/>
              </a:rPr>
              <a:t>you need to first run this original scenario </a:t>
            </a:r>
            <a:r>
              <a:rPr kumimoji="0" lang="en-US" sz="1600" i="0" u="none" strike="noStrike" kern="0" cap="none" spc="0" normalizeH="0" baseline="0" noProof="0" dirty="0">
                <a:ln>
                  <a:noFill/>
                </a:ln>
                <a:solidFill>
                  <a:srgbClr val="000000"/>
                </a:solidFill>
                <a:effectLst/>
                <a:uLnTx/>
                <a:uFillTx/>
                <a:latin typeface="Calibri"/>
                <a:ea typeface="Calibri"/>
                <a:cs typeface="Calibri"/>
                <a:sym typeface="Calibri"/>
              </a:rPr>
              <a:t>(do all the steps you have been doing so far)</a:t>
            </a:r>
            <a:r>
              <a:rPr lang="en-US" sz="1600" dirty="0">
                <a:solidFill>
                  <a:schemeClr val="tx1"/>
                </a:solidFill>
                <a:latin typeface="Calibri"/>
                <a:ea typeface="Calibri"/>
                <a:cs typeface="Calibri"/>
                <a:sym typeface="Calibri"/>
              </a:rPr>
              <a:t>, so you can have these original bars. </a:t>
            </a:r>
            <a:endParaRPr lang="en-US" sz="1600" dirty="0">
              <a:ea typeface="Calibri"/>
            </a:endParaRPr>
          </a:p>
          <a:p>
            <a:pPr marL="285750" marR="0" lvl="0" indent="-285750" algn="l" defTabSz="914400" rtl="0" eaLnBrk="1" fontAlgn="auto" latinLnBrk="0" hangingPunct="1">
              <a:lnSpc>
                <a:spcPct val="100000"/>
              </a:lnSpc>
              <a:spcBef>
                <a:spcPts val="0"/>
              </a:spcBef>
              <a:spcAft>
                <a:spcPts val="0"/>
              </a:spcAft>
              <a:buClr>
                <a:srgbClr val="0000FF"/>
              </a:buClr>
              <a:buSzPts val="1600"/>
              <a:buFont typeface="Arial"/>
              <a:buChar char="•"/>
              <a:tabLst/>
              <a:defRPr/>
            </a:pPr>
            <a:r>
              <a:rPr kumimoji="0" lang="en-US" sz="1600" b="0" i="0" u="none" strike="noStrike" kern="0" cap="none" spc="0" normalizeH="0" baseline="0" noProof="0" dirty="0">
                <a:ln>
                  <a:noFill/>
                </a:ln>
                <a:solidFill>
                  <a:schemeClr val="tx1"/>
                </a:solidFill>
                <a:effectLst/>
                <a:uLnTx/>
                <a:uFillTx/>
                <a:latin typeface="Calibri"/>
                <a:ea typeface="Calibri"/>
                <a:cs typeface="Calibri"/>
                <a:sym typeface="Calibri"/>
              </a:rPr>
              <a:t>In the following section, we will be introducing a disturbance to this ecosystem (create a new scenario). </a:t>
            </a:r>
          </a:p>
          <a:p>
            <a:pPr marL="285750" marR="0" lvl="0" indent="-285750" algn="l" defTabSz="914400" rtl="0" eaLnBrk="1" fontAlgn="auto" latinLnBrk="0" hangingPunct="1">
              <a:lnSpc>
                <a:spcPct val="100000"/>
              </a:lnSpc>
              <a:spcBef>
                <a:spcPts val="0"/>
              </a:spcBef>
              <a:spcAft>
                <a:spcPts val="0"/>
              </a:spcAft>
              <a:buClr>
                <a:srgbClr val="0000FF"/>
              </a:buClr>
              <a:buSzPts val="1600"/>
              <a:buFont typeface="Arial"/>
              <a:buChar char="•"/>
              <a:tabLst/>
              <a:defRPr/>
            </a:pPr>
            <a:r>
              <a:rPr kumimoji="0" lang="en-US" sz="1600" b="0" i="0" u="none" strike="noStrike" kern="0" cap="none" spc="0" normalizeH="0" baseline="0" noProof="0" dirty="0">
                <a:ln>
                  <a:noFill/>
                </a:ln>
                <a:solidFill>
                  <a:schemeClr val="tx1"/>
                </a:solidFill>
                <a:effectLst/>
                <a:uLnTx/>
                <a:uFillTx/>
                <a:latin typeface="Calibri"/>
                <a:ea typeface="Calibri"/>
                <a:cs typeface="Calibri"/>
                <a:sym typeface="Calibri"/>
              </a:rPr>
              <a:t>You will need to run that scenario </a:t>
            </a:r>
            <a:r>
              <a:rPr lang="en-US" sz="1600" dirty="0">
                <a:solidFill>
                  <a:schemeClr val="tx1"/>
                </a:solidFill>
                <a:latin typeface="Calibri"/>
                <a:ea typeface="Calibri"/>
                <a:cs typeface="Calibri"/>
                <a:sym typeface="Calibri"/>
              </a:rPr>
              <a:t>too and produce a new graph</a:t>
            </a:r>
          </a:p>
          <a:p>
            <a:pPr marL="285750" marR="0" lvl="0" indent="-285750" algn="l" defTabSz="914400" rtl="0" eaLnBrk="1" fontAlgn="auto" latinLnBrk="0" hangingPunct="1">
              <a:lnSpc>
                <a:spcPct val="100000"/>
              </a:lnSpc>
              <a:spcBef>
                <a:spcPts val="0"/>
              </a:spcBef>
              <a:spcAft>
                <a:spcPts val="0"/>
              </a:spcAft>
              <a:buClr>
                <a:srgbClr val="0000FF"/>
              </a:buClr>
              <a:buSzPts val="1600"/>
              <a:buFont typeface="Arial"/>
              <a:buChar char="•"/>
              <a:tabLst/>
              <a:defRPr/>
            </a:pPr>
            <a:r>
              <a:rPr kumimoji="0" lang="en-US" sz="1600" b="0" i="0" u="none" strike="noStrike" kern="0" cap="none" spc="0" normalizeH="0" baseline="0" noProof="0" dirty="0">
                <a:ln>
                  <a:noFill/>
                </a:ln>
                <a:solidFill>
                  <a:schemeClr val="tx1"/>
                </a:solidFill>
                <a:effectLst/>
                <a:uLnTx/>
                <a:uFillTx/>
                <a:latin typeface="Calibri"/>
                <a:ea typeface="Calibri"/>
                <a:cs typeface="Calibri"/>
                <a:sym typeface="Calibri"/>
              </a:rPr>
              <a:t>That new graph will have 2 bars per state class. One bar will be for the original scenario (the one you just ran, its typically blue), and a second bar for the introduced disturbance (the new scenario, its typically red)</a:t>
            </a:r>
          </a:p>
          <a:p>
            <a:pPr marL="285750" marR="0" lvl="0" indent="-285750" algn="l" defTabSz="914400" rtl="0" eaLnBrk="1" fontAlgn="auto" latinLnBrk="0" hangingPunct="1">
              <a:lnSpc>
                <a:spcPct val="100000"/>
              </a:lnSpc>
              <a:spcBef>
                <a:spcPts val="0"/>
              </a:spcBef>
              <a:spcAft>
                <a:spcPts val="0"/>
              </a:spcAft>
              <a:buClr>
                <a:srgbClr val="0000FF"/>
              </a:buClr>
              <a:buSzPts val="1600"/>
              <a:buFont typeface="Arial"/>
              <a:buChar char="•"/>
              <a:tabLst/>
              <a:defRPr/>
            </a:pPr>
            <a:r>
              <a:rPr kumimoji="0" lang="en-US" sz="1600" b="0" i="0" u="none" strike="noStrike" kern="0" cap="none" spc="0" normalizeH="0" baseline="0" noProof="0" dirty="0">
                <a:ln>
                  <a:noFill/>
                </a:ln>
                <a:solidFill>
                  <a:schemeClr val="tx1"/>
                </a:solidFill>
                <a:effectLst/>
                <a:uLnTx/>
                <a:uFillTx/>
                <a:latin typeface="Calibri"/>
                <a:ea typeface="Calibri"/>
                <a:cs typeface="Calibri"/>
                <a:sym typeface="Calibri"/>
              </a:rPr>
              <a:t>The new bars in those graphs (the red ones) will be representing the impact of that disturbance. As such, to examine any change that a disturbance causes, we will be comparing the height of the bars for the introduced disturbance (the red ones) to the height of the bars for the original scenario (the ones you just made).</a:t>
            </a:r>
          </a:p>
          <a:p>
            <a:pPr marL="285750" marR="0" lvl="0" indent="-285750" algn="l" rtl="0">
              <a:spcBef>
                <a:spcPts val="0"/>
              </a:spcBef>
              <a:spcAft>
                <a:spcPts val="0"/>
              </a:spcAft>
              <a:buClr>
                <a:srgbClr val="0000FF"/>
              </a:buClr>
              <a:buSzPts val="1600"/>
              <a:buFont typeface="Arial"/>
              <a:buChar char="•"/>
            </a:pPr>
            <a:r>
              <a:rPr lang="en-US" sz="1600" b="1" dirty="0">
                <a:solidFill>
                  <a:schemeClr val="tx1"/>
                </a:solidFill>
                <a:latin typeface="Calibri"/>
                <a:ea typeface="Calibri"/>
                <a:cs typeface="Calibri"/>
                <a:sym typeface="Calibri"/>
              </a:rPr>
              <a:t>If you do not run the original scenario the first time, but instead go straight to running your disturbance scenario, you will not have bars for the original scenario to compare your disturbance one to</a:t>
            </a:r>
            <a:r>
              <a:rPr lang="en-US" sz="1600" dirty="0">
                <a:solidFill>
                  <a:schemeClr val="tx1"/>
                </a:solidFill>
                <a:latin typeface="Calibri"/>
                <a:ea typeface="Calibri"/>
                <a:cs typeface="Calibri"/>
                <a:sym typeface="Calibri"/>
              </a:rPr>
              <a:t>.  </a:t>
            </a:r>
          </a:p>
          <a:p>
            <a:pPr marL="285750" marR="0" lvl="0" indent="-285750" algn="l" rtl="0">
              <a:spcBef>
                <a:spcPts val="0"/>
              </a:spcBef>
              <a:spcAft>
                <a:spcPts val="0"/>
              </a:spcAft>
              <a:buClr>
                <a:srgbClr val="0000FF"/>
              </a:buClr>
              <a:buSzPts val="1600"/>
              <a:buFont typeface="Arial"/>
              <a:buChar char="•"/>
            </a:pPr>
            <a:r>
              <a:rPr lang="en-US" sz="1600" dirty="0">
                <a:solidFill>
                  <a:schemeClr val="tx1"/>
                </a:solidFill>
                <a:latin typeface="Calibri"/>
                <a:ea typeface="Calibri"/>
                <a:cs typeface="Calibri"/>
                <a:sym typeface="Calibri"/>
              </a:rPr>
              <a:t>However, after running the original the first time, you can just keep running your new disturbance scenarios without having to re-run the original scenario, because </a:t>
            </a:r>
            <a:r>
              <a:rPr lang="en-US" sz="1600" dirty="0" err="1">
                <a:solidFill>
                  <a:schemeClr val="tx1"/>
                </a:solidFill>
                <a:latin typeface="Calibri"/>
                <a:ea typeface="Calibri"/>
                <a:cs typeface="Calibri"/>
                <a:sym typeface="Calibri"/>
              </a:rPr>
              <a:t>syncrosim</a:t>
            </a:r>
            <a:r>
              <a:rPr lang="en-US" sz="1600" dirty="0">
                <a:solidFill>
                  <a:schemeClr val="tx1"/>
                </a:solidFill>
                <a:latin typeface="Calibri"/>
                <a:ea typeface="Calibri"/>
                <a:cs typeface="Calibri"/>
                <a:sym typeface="Calibri"/>
              </a:rPr>
              <a:t> remember that you already ran the original, and it will always show the original bars along with your new disturbance bars </a:t>
            </a:r>
          </a:p>
          <a:p>
            <a:pPr marL="285750" marR="0" lvl="0" indent="-285750" algn="l" rtl="0">
              <a:spcBef>
                <a:spcPts val="0"/>
              </a:spcBef>
              <a:spcAft>
                <a:spcPts val="0"/>
              </a:spcAft>
              <a:buClr>
                <a:srgbClr val="0000FF"/>
              </a:buClr>
              <a:buSzPts val="1600"/>
              <a:buFont typeface="Arial"/>
              <a:buChar char="•"/>
            </a:pPr>
            <a:endParaRPr lang="en-US" sz="1600" dirty="0">
              <a:solidFill>
                <a:srgbClr val="0000FF"/>
              </a:solidFill>
              <a:latin typeface="Calibri"/>
              <a:ea typeface="Calibri"/>
              <a:cs typeface="Calibri"/>
              <a:sym typeface="Calibri"/>
            </a:endParaRPr>
          </a:p>
        </p:txBody>
      </p:sp>
    </p:spTree>
    <p:extLst>
      <p:ext uri="{BB962C8B-B14F-4D97-AF65-F5344CB8AC3E}">
        <p14:creationId xmlns:p14="http://schemas.microsoft.com/office/powerpoint/2010/main" val="2761346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8"/>
          <p:cNvSpPr txBox="1"/>
          <p:nvPr/>
        </p:nvSpPr>
        <p:spPr>
          <a:xfrm>
            <a:off x="190500" y="113554"/>
            <a:ext cx="8867919"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M. First, to introduce a new disturbance, you need to create a new scenario from the original one, that you can then apply this disturbance to.</a:t>
            </a:r>
            <a:endParaRPr sz="1600" dirty="0"/>
          </a:p>
        </p:txBody>
      </p:sp>
      <p:sp>
        <p:nvSpPr>
          <p:cNvPr id="296" name="Google Shape;296;p28"/>
          <p:cNvSpPr txBox="1"/>
          <p:nvPr/>
        </p:nvSpPr>
        <p:spPr>
          <a:xfrm>
            <a:off x="85581" y="759885"/>
            <a:ext cx="8750908" cy="4031873"/>
          </a:xfrm>
          <a:prstGeom prst="rect">
            <a:avLst/>
          </a:prstGeom>
          <a:noFill/>
          <a:ln>
            <a:noFill/>
          </a:ln>
        </p:spPr>
        <p:txBody>
          <a:bodyPr spcFirstLastPara="1" wrap="square" lIns="91425" tIns="45700" rIns="91425" bIns="45700" anchor="t" anchorCtr="0">
            <a:spAutoFit/>
          </a:bodyPr>
          <a:lstStyle/>
          <a:p>
            <a:pPr marL="742950" marR="0" lvl="1" indent="-285750" algn="l" rtl="0">
              <a:spcBef>
                <a:spcPts val="0"/>
              </a:spcBef>
              <a:spcAft>
                <a:spcPts val="0"/>
              </a:spcAft>
              <a:buClr>
                <a:schemeClr val="dk1"/>
              </a:buClr>
              <a:buSzPts val="1600"/>
              <a:buFont typeface="Arial"/>
              <a:buChar char="•"/>
            </a:pPr>
            <a:r>
              <a:rPr lang="en-US" sz="1600" b="1" i="0" u="none" strike="noStrike" cap="none" dirty="0">
                <a:solidFill>
                  <a:schemeClr val="dk1"/>
                </a:solidFill>
                <a:latin typeface="Calibri"/>
                <a:ea typeface="Calibri"/>
                <a:cs typeface="Calibri"/>
                <a:sym typeface="Calibri"/>
              </a:rPr>
              <a:t>Some explanation first, do not do anything, just read this:</a:t>
            </a:r>
            <a:endParaRPr b="1" dirty="0"/>
          </a:p>
          <a:p>
            <a:pPr marL="1200150" marR="0" lvl="2"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Remember that the </a:t>
            </a:r>
            <a:r>
              <a:rPr lang="en-US" sz="1600" b="1" i="0" u="none" strike="noStrike" cap="none" dirty="0">
                <a:solidFill>
                  <a:schemeClr val="dk1"/>
                </a:solidFill>
                <a:latin typeface="Calibri"/>
                <a:ea typeface="Calibri"/>
                <a:cs typeface="Calibri"/>
                <a:sym typeface="Calibri"/>
              </a:rPr>
              <a:t>“[2]Reference condition models”) was your original scenario</a:t>
            </a:r>
            <a:endParaRPr b="1" dirty="0"/>
          </a:p>
          <a:p>
            <a:pPr marL="1200150" marR="0" lvl="2"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Creating a new scenario basically means you </a:t>
            </a:r>
            <a:r>
              <a:rPr lang="en-US" sz="1600" b="1" i="0" u="none" strike="noStrike" cap="none" dirty="0">
                <a:solidFill>
                  <a:schemeClr val="dk1"/>
                </a:solidFill>
                <a:latin typeface="Calibri"/>
                <a:ea typeface="Calibri"/>
                <a:cs typeface="Calibri"/>
                <a:sym typeface="Calibri"/>
              </a:rPr>
              <a:t>make a copy of this original scenario</a:t>
            </a:r>
            <a:r>
              <a:rPr lang="en-US" sz="1600" b="0" i="0" u="none" strike="noStrike" cap="none" dirty="0">
                <a:solidFill>
                  <a:schemeClr val="dk1"/>
                </a:solidFill>
                <a:latin typeface="Calibri"/>
                <a:ea typeface="Calibri"/>
                <a:cs typeface="Calibri"/>
                <a:sym typeface="Calibri"/>
              </a:rPr>
              <a:t>. </a:t>
            </a:r>
            <a:endParaRPr dirty="0"/>
          </a:p>
          <a:p>
            <a:pPr marL="1200150" marR="0" lvl="2"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Making a copy of this scenario will produce a new scenario under it </a:t>
            </a:r>
            <a:endParaRPr dirty="0"/>
          </a:p>
          <a:p>
            <a:pPr marL="1200150" marR="0" lvl="2"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Then you will need to give your newly created scenario a name </a:t>
            </a:r>
            <a:endParaRPr dirty="0"/>
          </a:p>
          <a:p>
            <a:pPr marL="1200150" marR="0" lvl="2"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Then you will work with this new scenario to produce a new bar graph of results</a:t>
            </a:r>
            <a:endParaRPr dirty="0"/>
          </a:p>
          <a:p>
            <a:pPr marL="742950" marR="0" lvl="1" indent="-184150" algn="l" rtl="0">
              <a:spcBef>
                <a:spcPts val="0"/>
              </a:spcBef>
              <a:spcAft>
                <a:spcPts val="0"/>
              </a:spcAft>
              <a:buClr>
                <a:schemeClr val="dk1"/>
              </a:buClr>
              <a:buSzPts val="1600"/>
              <a:buFont typeface="Arial"/>
              <a:buNone/>
            </a:pPr>
            <a:endParaRPr sz="1600" b="0" i="0" u="none" strike="noStrike" cap="none" dirty="0">
              <a:solidFill>
                <a:schemeClr val="dk1"/>
              </a:solidFill>
              <a:latin typeface="Calibri"/>
              <a:ea typeface="Calibri"/>
              <a:cs typeface="Calibri"/>
              <a:sym typeface="Calibri"/>
            </a:endParaRPr>
          </a:p>
          <a:p>
            <a:pPr marL="1200150" marR="0" lvl="2"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Once you create a new scenario, and once you are done running and producing a graph with it, and copied the graph to your word document, before embarking on another disturbance (you can do several), you need to delete this scenario, so you do not have so many scenarios accumulated in your workspace, which can be confusing. </a:t>
            </a:r>
            <a:endParaRPr dirty="0"/>
          </a:p>
          <a:p>
            <a:pPr marL="1200150" marR="0" lvl="2" indent="-285750" algn="l" rtl="0">
              <a:spcBef>
                <a:spcPts val="0"/>
              </a:spcBef>
              <a:spcAft>
                <a:spcPts val="0"/>
              </a:spcAft>
              <a:buClr>
                <a:schemeClr val="dk1"/>
              </a:buClr>
              <a:buSzPts val="1600"/>
              <a:buFont typeface="Arial"/>
              <a:buChar char="•"/>
            </a:pPr>
            <a:r>
              <a:rPr lang="en-US" sz="1600" b="1" i="0" u="none" strike="noStrike" cap="none" dirty="0">
                <a:solidFill>
                  <a:schemeClr val="dk1"/>
                </a:solidFill>
                <a:latin typeface="Calibri"/>
                <a:ea typeface="Calibri"/>
                <a:cs typeface="Calibri"/>
                <a:sym typeface="Calibri"/>
              </a:rPr>
              <a:t>The only scenario that stays in place always is the original one “[2]Reference condition models”)</a:t>
            </a:r>
            <a:r>
              <a:rPr lang="en-US" sz="1600" b="0" i="0" u="none" strike="noStrike" cap="none" dirty="0">
                <a:solidFill>
                  <a:schemeClr val="dk1"/>
                </a:solidFill>
                <a:latin typeface="Calibri"/>
                <a:ea typeface="Calibri"/>
                <a:cs typeface="Calibri"/>
                <a:sym typeface="Calibri"/>
              </a:rPr>
              <a:t>. Any other ones you make need to be deleted after you are done with it</a:t>
            </a:r>
            <a:endParaRPr dirty="0"/>
          </a:p>
          <a:p>
            <a:pPr marL="742950" marR="0" lvl="1" indent="-184150" algn="l" rtl="0">
              <a:spcBef>
                <a:spcPts val="0"/>
              </a:spcBef>
              <a:spcAft>
                <a:spcPts val="0"/>
              </a:spcAft>
              <a:buClr>
                <a:schemeClr val="dk1"/>
              </a:buClr>
              <a:buSzPts val="1600"/>
              <a:buFont typeface="Arial"/>
              <a:buNone/>
            </a:pPr>
            <a:endParaRPr sz="1600" b="0" i="0" u="none" strike="noStrike" cap="none" dirty="0">
              <a:solidFill>
                <a:schemeClr val="dk1"/>
              </a:solidFill>
              <a:latin typeface="Calibri"/>
              <a:ea typeface="Calibri"/>
              <a:cs typeface="Calibri"/>
              <a:sym typeface="Calibri"/>
            </a:endParaRPr>
          </a:p>
          <a:p>
            <a:pPr marL="1200150" marR="0" lvl="2"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Now go to the next slide to start the next steps of creating a new scenario and introducing a disturbance to it</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9"/>
          <p:cNvSpPr txBox="1"/>
          <p:nvPr/>
        </p:nvSpPr>
        <p:spPr>
          <a:xfrm>
            <a:off x="190500" y="113554"/>
            <a:ext cx="8867919"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N. Creating a new scenario with a new disturbance</a:t>
            </a:r>
            <a:endParaRPr sz="1600" dirty="0"/>
          </a:p>
        </p:txBody>
      </p:sp>
      <p:sp>
        <p:nvSpPr>
          <p:cNvPr id="302" name="Google Shape;302;p29"/>
          <p:cNvSpPr txBox="1"/>
          <p:nvPr/>
        </p:nvSpPr>
        <p:spPr>
          <a:xfrm>
            <a:off x="796392" y="1590841"/>
            <a:ext cx="5500499" cy="313928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To do that, click the small arrow in front of the “results” . And then click the one next to the original  scenario (“[2]Reference condition models”) </a:t>
            </a:r>
            <a:endParaRPr dirty="0"/>
          </a:p>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This should minimize everything and leave you with just the original scenario that you started with (as in the circled read area in the image to the side)</a:t>
            </a:r>
            <a:endParaRPr sz="1600" b="1"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The library explorer area should look like the one shown here when done minimizing</a:t>
            </a:r>
          </a:p>
          <a:p>
            <a:pPr marL="342900" indent="-342900">
              <a:buClr>
                <a:schemeClr val="dk1"/>
              </a:buClr>
              <a:buSzPts val="1600"/>
              <a:buFont typeface="Calibri"/>
              <a:buAutoNum type="arabicPeriod"/>
            </a:pPr>
            <a:r>
              <a:rPr lang="en-US" sz="1400" b="1" dirty="0">
                <a:solidFill>
                  <a:schemeClr val="tx1"/>
                </a:solidFill>
                <a:latin typeface="Calibri"/>
                <a:ea typeface="Calibri"/>
                <a:cs typeface="Calibri"/>
                <a:sym typeface="Calibri"/>
              </a:rPr>
              <a:t>If you do not do the above steps, you risk clicking the wrong scenario when making copies in the steps that will follow, and doing that will mess up your new graph </a:t>
            </a:r>
          </a:p>
          <a:p>
            <a:pPr marL="342900" indent="-342900">
              <a:buClr>
                <a:schemeClr val="dk1"/>
              </a:buClr>
              <a:buSzPts val="1600"/>
              <a:buFont typeface="Calibri"/>
              <a:buAutoNum type="arabicPeriod"/>
            </a:pPr>
            <a:r>
              <a:rPr lang="en-US" dirty="0">
                <a:solidFill>
                  <a:schemeClr val="tx1"/>
                </a:solidFill>
                <a:latin typeface="Calibri"/>
                <a:ea typeface="Calibri"/>
                <a:cs typeface="Calibri"/>
                <a:sym typeface="Calibri"/>
              </a:rPr>
              <a:t>Go to the next slide to continue</a:t>
            </a:r>
            <a:endParaRPr lang="en-US" sz="1400" dirty="0">
              <a:solidFill>
                <a:schemeClr val="tx1"/>
              </a:solidFill>
              <a:latin typeface="Calibri"/>
              <a:ea typeface="Calibri"/>
              <a:cs typeface="Calibri"/>
              <a:sym typeface="Calibri"/>
            </a:endParaRPr>
          </a:p>
          <a:p>
            <a:pPr marL="342900" marR="0" lvl="0" indent="-342900" algn="l" rtl="0">
              <a:spcBef>
                <a:spcPts val="0"/>
              </a:spcBef>
              <a:spcAft>
                <a:spcPts val="0"/>
              </a:spcAft>
              <a:buClr>
                <a:schemeClr val="dk1"/>
              </a:buClr>
              <a:buSzPts val="1600"/>
              <a:buFont typeface="Calibri"/>
              <a:buAutoNum type="arabicPeriod"/>
            </a:pPr>
            <a:endParaRPr dirty="0"/>
          </a:p>
        </p:txBody>
      </p:sp>
      <p:sp>
        <p:nvSpPr>
          <p:cNvPr id="304" name="Google Shape;304;p29"/>
          <p:cNvSpPr txBox="1"/>
          <p:nvPr/>
        </p:nvSpPr>
        <p:spPr>
          <a:xfrm>
            <a:off x="266842" y="513663"/>
            <a:ext cx="8610316" cy="107717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Font typeface="Arial" panose="020B0604020202020204" pitchFamily="34" charset="0"/>
              <a:buChar char="•"/>
            </a:pPr>
            <a:r>
              <a:rPr lang="en-US" sz="1600" b="1" dirty="0">
                <a:solidFill>
                  <a:schemeClr val="tx1"/>
                </a:solidFill>
                <a:latin typeface="Calibri"/>
                <a:ea typeface="Calibri"/>
                <a:cs typeface="Calibri"/>
                <a:sym typeface="Calibri"/>
              </a:rPr>
              <a:t>First, remove from the previous graph </a:t>
            </a:r>
            <a:r>
              <a:rPr lang="en-US" sz="1600" dirty="0">
                <a:solidFill>
                  <a:schemeClr val="tx1"/>
                </a:solidFill>
                <a:latin typeface="Calibri"/>
                <a:ea typeface="Calibri"/>
                <a:cs typeface="Calibri"/>
                <a:sym typeface="Calibri"/>
              </a:rPr>
              <a:t>from your workspace by clicking the </a:t>
            </a:r>
            <a:r>
              <a:rPr lang="en-US" sz="1600" b="1" dirty="0">
                <a:solidFill>
                  <a:schemeClr val="tx1"/>
                </a:solidFill>
                <a:latin typeface="Calibri"/>
                <a:ea typeface="Calibri"/>
                <a:cs typeface="Calibri"/>
                <a:sym typeface="Calibri"/>
              </a:rPr>
              <a:t>red X</a:t>
            </a:r>
            <a:r>
              <a:rPr lang="en-US" sz="1600" dirty="0">
                <a:solidFill>
                  <a:schemeClr val="tx1"/>
                </a:solidFill>
                <a:latin typeface="Calibri"/>
                <a:ea typeface="Calibri"/>
                <a:cs typeface="Calibri"/>
                <a:sym typeface="Calibri"/>
              </a:rPr>
              <a:t> tab at the top right corner of that window</a:t>
            </a:r>
            <a:endParaRPr sz="1600" dirty="0">
              <a:solidFill>
                <a:schemeClr val="tx1"/>
              </a:solidFill>
              <a:latin typeface="Calibri"/>
              <a:ea typeface="Calibri"/>
              <a:cs typeface="Calibri"/>
              <a:sym typeface="Calibri"/>
            </a:endParaRPr>
          </a:p>
          <a:p>
            <a:pPr marL="285750" marR="0" lvl="0" indent="-285750" algn="l" rtl="0">
              <a:spcBef>
                <a:spcPts val="0"/>
              </a:spcBef>
              <a:spcAft>
                <a:spcPts val="0"/>
              </a:spcAft>
              <a:buFont typeface="Arial" panose="020B0604020202020204" pitchFamily="34" charset="0"/>
              <a:buChar char="•"/>
            </a:pPr>
            <a:r>
              <a:rPr lang="en-US" sz="1600" dirty="0">
                <a:solidFill>
                  <a:schemeClr val="tx1"/>
                </a:solidFill>
                <a:latin typeface="Calibri"/>
                <a:ea typeface="Calibri"/>
                <a:cs typeface="Calibri"/>
                <a:sym typeface="Calibri"/>
              </a:rPr>
              <a:t>Second, minimize the results to leave only the original scenario (as shown in red circled area in the image to the side)</a:t>
            </a:r>
            <a:endParaRPr dirty="0">
              <a:solidFill>
                <a:schemeClr val="tx1"/>
              </a:solidFill>
            </a:endParaRPr>
          </a:p>
        </p:txBody>
      </p:sp>
      <p:grpSp>
        <p:nvGrpSpPr>
          <p:cNvPr id="305" name="Google Shape;305;p29"/>
          <p:cNvGrpSpPr/>
          <p:nvPr/>
        </p:nvGrpSpPr>
        <p:grpSpPr>
          <a:xfrm>
            <a:off x="6537687" y="1487703"/>
            <a:ext cx="2403722" cy="5292706"/>
            <a:chOff x="6537687" y="1487703"/>
            <a:chExt cx="2403722" cy="5292706"/>
          </a:xfrm>
        </p:grpSpPr>
        <p:pic>
          <p:nvPicPr>
            <p:cNvPr id="306" name="Google Shape;306;p29"/>
            <p:cNvPicPr preferRelativeResize="0"/>
            <p:nvPr/>
          </p:nvPicPr>
          <p:blipFill rotWithShape="1">
            <a:blip r:embed="rId3">
              <a:alphaModFix/>
            </a:blip>
            <a:srcRect r="73713" b="7389"/>
            <a:stretch/>
          </p:blipFill>
          <p:spPr>
            <a:xfrm>
              <a:off x="6537687" y="1487703"/>
              <a:ext cx="2403722" cy="5292706"/>
            </a:xfrm>
            <a:prstGeom prst="rect">
              <a:avLst/>
            </a:prstGeom>
            <a:noFill/>
            <a:ln>
              <a:noFill/>
            </a:ln>
          </p:spPr>
        </p:pic>
        <p:sp>
          <p:nvSpPr>
            <p:cNvPr id="307" name="Google Shape;307;p29"/>
            <p:cNvSpPr/>
            <p:nvPr/>
          </p:nvSpPr>
          <p:spPr>
            <a:xfrm>
              <a:off x="6589815" y="2353337"/>
              <a:ext cx="914400" cy="257347"/>
            </a:xfrm>
            <a:prstGeom prst="ellipse">
              <a:avLst/>
            </a:prstGeom>
            <a:noFill/>
            <a:ln w="254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0"/>
          <p:cNvSpPr txBox="1"/>
          <p:nvPr/>
        </p:nvSpPr>
        <p:spPr>
          <a:xfrm>
            <a:off x="190500" y="113554"/>
            <a:ext cx="8867919"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N. Creating a new scenario with a new disturbance</a:t>
            </a:r>
            <a:endParaRPr sz="1600" dirty="0"/>
          </a:p>
        </p:txBody>
      </p:sp>
      <p:sp>
        <p:nvSpPr>
          <p:cNvPr id="313" name="Google Shape;313;p30"/>
          <p:cNvSpPr txBox="1"/>
          <p:nvPr/>
        </p:nvSpPr>
        <p:spPr>
          <a:xfrm>
            <a:off x="190500" y="1632444"/>
            <a:ext cx="6102786" cy="329316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Right click the “[2]Reference condition models” scenario, click Copy</a:t>
            </a:r>
            <a:endParaRPr dirty="0"/>
          </a:p>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Right click on the project (</a:t>
            </a:r>
            <a:r>
              <a:rPr kumimoji="0" lang="en-US" sz="1600" b="0" i="0" u="none" strike="noStrike" kern="0" cap="none" spc="0" normalizeH="0" baseline="0" noProof="0" dirty="0">
                <a:ln>
                  <a:noFill/>
                </a:ln>
                <a:solidFill>
                  <a:srgbClr val="000000"/>
                </a:solidFill>
                <a:effectLst/>
                <a:uLnTx/>
                <a:uFillTx/>
                <a:latin typeface="Calibri"/>
                <a:ea typeface="Calibri"/>
                <a:cs typeface="Calibri"/>
                <a:sym typeface="Calibri"/>
              </a:rPr>
              <a:t>“Definitions”) </a:t>
            </a:r>
            <a:r>
              <a:rPr lang="en-US" sz="1600" dirty="0">
                <a:solidFill>
                  <a:schemeClr val="dk1"/>
                </a:solidFill>
                <a:latin typeface="Calibri"/>
                <a:ea typeface="Calibri"/>
                <a:cs typeface="Calibri"/>
                <a:sym typeface="Calibri"/>
              </a:rPr>
              <a:t>and click “paste”</a:t>
            </a:r>
          </a:p>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This will create a new scenario (as a copy of the original). This new scenario will appear below the original one (as shown in the red circle here)</a:t>
            </a:r>
            <a:endParaRPr dirty="0"/>
          </a:p>
          <a:p>
            <a:pPr marL="342900" marR="0" lvl="0" indent="-342900" algn="l" rtl="0">
              <a:spcBef>
                <a:spcPts val="0"/>
              </a:spcBef>
              <a:spcAft>
                <a:spcPts val="0"/>
              </a:spcAft>
              <a:buClr>
                <a:schemeClr val="dk1"/>
              </a:buClr>
              <a:buSzPts val="1600"/>
              <a:buFont typeface="Calibri"/>
              <a:buAutoNum type="arabicPeriod" startAt="5"/>
            </a:pPr>
            <a:r>
              <a:rPr lang="en-US" sz="1600" dirty="0">
                <a:solidFill>
                  <a:schemeClr val="dk1"/>
                </a:solidFill>
                <a:latin typeface="Calibri"/>
                <a:ea typeface="Calibri"/>
                <a:cs typeface="Calibri"/>
                <a:sym typeface="Calibri"/>
              </a:rPr>
              <a:t>Next, right click the new scenario, in the box of options that come up, </a:t>
            </a:r>
            <a:r>
              <a:rPr lang="en-US" sz="1600" b="1" dirty="0">
                <a:solidFill>
                  <a:schemeClr val="tx1"/>
                </a:solidFill>
                <a:latin typeface="Calibri"/>
                <a:ea typeface="Calibri"/>
                <a:cs typeface="Calibri"/>
                <a:sym typeface="Calibri"/>
              </a:rPr>
              <a:t>click rename</a:t>
            </a:r>
            <a:r>
              <a:rPr lang="en-US" sz="1600" dirty="0">
                <a:solidFill>
                  <a:schemeClr val="dk1"/>
                </a:solidFill>
                <a:latin typeface="Calibri"/>
                <a:ea typeface="Calibri"/>
                <a:cs typeface="Calibri"/>
                <a:sym typeface="Calibri"/>
              </a:rPr>
              <a:t>. In the box that follows that, type in </a:t>
            </a:r>
            <a:r>
              <a:rPr lang="en-US" sz="1600" b="1" dirty="0">
                <a:solidFill>
                  <a:schemeClr val="dk1"/>
                </a:solidFill>
                <a:latin typeface="Calibri"/>
                <a:ea typeface="Calibri"/>
                <a:cs typeface="Calibri"/>
                <a:sym typeface="Calibri"/>
              </a:rPr>
              <a:t>“Storm”. </a:t>
            </a:r>
          </a:p>
          <a:p>
            <a:pPr marL="285750" lvl="2" indent="-285750">
              <a:buClr>
                <a:schemeClr val="dk1"/>
              </a:buClr>
              <a:buSzPts val="1600"/>
              <a:buFont typeface="Arial" panose="020B0604020202020204" pitchFamily="34" charset="0"/>
              <a:buChar char="•"/>
            </a:pPr>
            <a:r>
              <a:rPr lang="en-US" sz="1600" b="1" dirty="0">
                <a:solidFill>
                  <a:schemeClr val="tx1"/>
                </a:solidFill>
                <a:latin typeface="Calibri"/>
                <a:ea typeface="Calibri"/>
                <a:cs typeface="Calibri"/>
                <a:sym typeface="Calibri"/>
              </a:rPr>
              <a:t>This renames your new scenario as storm. We are naming it storm because the disturbance we want to introduce is a storm. </a:t>
            </a:r>
            <a:r>
              <a:rPr lang="en-US" sz="1600" dirty="0">
                <a:solidFill>
                  <a:schemeClr val="tx1"/>
                </a:solidFill>
                <a:latin typeface="Calibri"/>
                <a:ea typeface="Calibri"/>
                <a:cs typeface="Calibri"/>
                <a:sym typeface="Calibri"/>
              </a:rPr>
              <a:t>You can give your disturbance whatever name way reminds you what disturbance you are introducing</a:t>
            </a:r>
            <a:endParaRPr dirty="0">
              <a:solidFill>
                <a:schemeClr val="tx1"/>
              </a:solidFill>
            </a:endParaRPr>
          </a:p>
          <a:p>
            <a:pPr marL="342900" marR="0" lvl="0" indent="-342900" algn="l" rtl="0">
              <a:spcBef>
                <a:spcPts val="0"/>
              </a:spcBef>
              <a:spcAft>
                <a:spcPts val="0"/>
              </a:spcAft>
              <a:buClr>
                <a:schemeClr val="dk1"/>
              </a:buClr>
              <a:buSzPts val="1600"/>
              <a:buFont typeface="Calibri"/>
              <a:buAutoNum type="arabicPeriod" startAt="5"/>
            </a:pPr>
            <a:r>
              <a:rPr lang="en-US" sz="1600" dirty="0">
                <a:solidFill>
                  <a:schemeClr val="dk1"/>
                </a:solidFill>
                <a:latin typeface="Calibri"/>
                <a:ea typeface="Calibri"/>
                <a:cs typeface="Calibri"/>
                <a:sym typeface="Calibri"/>
              </a:rPr>
              <a:t>When done, your screen should look similar to this image</a:t>
            </a:r>
          </a:p>
          <a:p>
            <a:pPr marL="342900" marR="0" lvl="0" indent="-342900" algn="l" rtl="0">
              <a:spcBef>
                <a:spcPts val="0"/>
              </a:spcBef>
              <a:spcAft>
                <a:spcPts val="0"/>
              </a:spcAft>
              <a:buClr>
                <a:schemeClr val="dk1"/>
              </a:buClr>
              <a:buSzPts val="1600"/>
              <a:buFont typeface="Calibri"/>
              <a:buAutoNum type="arabicPeriod" startAt="5"/>
            </a:pPr>
            <a:r>
              <a:rPr lang="en-US" sz="1600" dirty="0">
                <a:solidFill>
                  <a:schemeClr val="dk1"/>
                </a:solidFill>
                <a:latin typeface="Calibri"/>
                <a:ea typeface="Calibri"/>
                <a:cs typeface="Calibri"/>
                <a:sym typeface="Calibri"/>
              </a:rPr>
              <a:t>Go to the next slide to continue</a:t>
            </a:r>
            <a:endParaRPr sz="1600" dirty="0">
              <a:solidFill>
                <a:schemeClr val="dk1"/>
              </a:solidFill>
              <a:latin typeface="Calibri"/>
              <a:ea typeface="Calibri"/>
              <a:cs typeface="Calibri"/>
              <a:sym typeface="Calibri"/>
            </a:endParaRPr>
          </a:p>
        </p:txBody>
      </p:sp>
      <p:sp>
        <p:nvSpPr>
          <p:cNvPr id="314" name="Google Shape;314;p30"/>
          <p:cNvSpPr txBox="1"/>
          <p:nvPr/>
        </p:nvSpPr>
        <p:spPr>
          <a:xfrm>
            <a:off x="266842" y="534445"/>
            <a:ext cx="6908082" cy="123106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Follow the steps below to create a new scenario for the new disturbance</a:t>
            </a:r>
          </a:p>
          <a:p>
            <a:pPr marL="285750" indent="-285750">
              <a:buFont typeface="Arial" panose="020B0604020202020204" pitchFamily="34" charset="0"/>
              <a:buChar char="•"/>
            </a:pPr>
            <a:r>
              <a:rPr lang="en-US" sz="1600" dirty="0">
                <a:solidFill>
                  <a:schemeClr val="dk1"/>
                </a:solidFill>
                <a:latin typeface="Calibri"/>
                <a:ea typeface="Calibri"/>
                <a:cs typeface="Calibri"/>
                <a:sym typeface="Calibri"/>
              </a:rPr>
              <a:t>FYI: </a:t>
            </a:r>
            <a:r>
              <a:rPr lang="en-US" sz="1400" b="1" dirty="0">
                <a:solidFill>
                  <a:schemeClr val="dk1"/>
                </a:solidFill>
                <a:latin typeface="Calibri"/>
                <a:ea typeface="Calibri"/>
                <a:cs typeface="Calibri"/>
                <a:sym typeface="Calibri"/>
              </a:rPr>
              <a:t>We always create a new scenario by copying the original scenario (in this case the “[2]Reference condition models”) and pasting it into the project that you are working with (in this case the “Definitions”)</a:t>
            </a:r>
            <a:r>
              <a:rPr lang="en-US" sz="1400" dirty="0">
                <a:solidFill>
                  <a:schemeClr val="dk1"/>
                </a:solidFill>
                <a:latin typeface="Calibri"/>
                <a:ea typeface="Calibri"/>
                <a:cs typeface="Calibri"/>
                <a:sym typeface="Calibri"/>
              </a:rPr>
              <a:t>. </a:t>
            </a:r>
            <a:endParaRPr lang="en-US" dirty="0"/>
          </a:p>
          <a:p>
            <a:pPr marL="0" marR="0" lvl="0" indent="0" algn="l" rtl="0">
              <a:spcBef>
                <a:spcPts val="0"/>
              </a:spcBef>
              <a:spcAft>
                <a:spcPts val="0"/>
              </a:spcAft>
              <a:buNone/>
            </a:pPr>
            <a:endParaRPr dirty="0"/>
          </a:p>
        </p:txBody>
      </p:sp>
      <p:grpSp>
        <p:nvGrpSpPr>
          <p:cNvPr id="315" name="Google Shape;315;p30"/>
          <p:cNvGrpSpPr/>
          <p:nvPr/>
        </p:nvGrpSpPr>
        <p:grpSpPr>
          <a:xfrm>
            <a:off x="6559588" y="1347426"/>
            <a:ext cx="2447525" cy="5397020"/>
            <a:chOff x="6559588" y="1347426"/>
            <a:chExt cx="2447525" cy="5397020"/>
          </a:xfrm>
        </p:grpSpPr>
        <p:pic>
          <p:nvPicPr>
            <p:cNvPr id="316" name="Google Shape;316;p30"/>
            <p:cNvPicPr preferRelativeResize="0"/>
            <p:nvPr/>
          </p:nvPicPr>
          <p:blipFill rotWithShape="1">
            <a:blip r:embed="rId3">
              <a:alphaModFix/>
            </a:blip>
            <a:srcRect r="73832" b="7675"/>
            <a:stretch/>
          </p:blipFill>
          <p:spPr>
            <a:xfrm>
              <a:off x="6559588" y="1347426"/>
              <a:ext cx="2447525" cy="5397020"/>
            </a:xfrm>
            <a:prstGeom prst="rect">
              <a:avLst/>
            </a:prstGeom>
            <a:noFill/>
            <a:ln>
              <a:noFill/>
            </a:ln>
          </p:spPr>
        </p:pic>
        <p:sp>
          <p:nvSpPr>
            <p:cNvPr id="317" name="Google Shape;317;p30"/>
            <p:cNvSpPr/>
            <p:nvPr/>
          </p:nvSpPr>
          <p:spPr>
            <a:xfrm>
              <a:off x="6739364" y="2315991"/>
              <a:ext cx="935325" cy="322761"/>
            </a:xfrm>
            <a:prstGeom prst="ellipse">
              <a:avLst/>
            </a:prstGeom>
            <a:noFill/>
            <a:ln w="254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1"/>
          <p:cNvSpPr txBox="1"/>
          <p:nvPr/>
        </p:nvSpPr>
        <p:spPr>
          <a:xfrm>
            <a:off x="250492" y="72533"/>
            <a:ext cx="8564876"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O. Now introduce a disturbance</a:t>
            </a:r>
            <a:endParaRPr sz="1600" dirty="0"/>
          </a:p>
        </p:txBody>
      </p:sp>
      <p:sp>
        <p:nvSpPr>
          <p:cNvPr id="323" name="Google Shape;323;p31"/>
          <p:cNvSpPr txBox="1"/>
          <p:nvPr/>
        </p:nvSpPr>
        <p:spPr>
          <a:xfrm>
            <a:off x="131411" y="536594"/>
            <a:ext cx="8803039"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Some information to know</a:t>
            </a:r>
            <a:endParaRPr b="1"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To introduce disturbance, you will need to bring up the scenario pane (for your new scenario, just as we did with the original). </a:t>
            </a: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You will then use the content of the Transition pathways diagram to make changes that you want to reflect the type and characteristics of this new disturbance</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Follow the steps in the next slides to do that</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p:nvPr/>
        </p:nvSpPr>
        <p:spPr>
          <a:xfrm>
            <a:off x="123791" y="111652"/>
            <a:ext cx="8590604"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O. Introducing a disturbance</a:t>
            </a:r>
            <a:endParaRPr sz="1600" dirty="0"/>
          </a:p>
        </p:txBody>
      </p:sp>
      <p:sp>
        <p:nvSpPr>
          <p:cNvPr id="329" name="Google Shape;329;p32"/>
          <p:cNvSpPr txBox="1"/>
          <p:nvPr/>
        </p:nvSpPr>
        <p:spPr>
          <a:xfrm>
            <a:off x="202407" y="502135"/>
            <a:ext cx="5361926"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First, open the scenario pane for the Storm scenario</a:t>
            </a:r>
            <a:endParaRPr sz="1600" b="1" dirty="0"/>
          </a:p>
        </p:txBody>
      </p:sp>
      <p:sp>
        <p:nvSpPr>
          <p:cNvPr id="330" name="Google Shape;330;p32"/>
          <p:cNvSpPr txBox="1"/>
          <p:nvPr/>
        </p:nvSpPr>
        <p:spPr>
          <a:xfrm>
            <a:off x="202406" y="949866"/>
            <a:ext cx="7447983" cy="144650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Double click the “Storm” scenario and that should bring up the scenario pane, similar to the one shown below</a:t>
            </a:r>
            <a:endParaRPr dirty="0"/>
          </a:p>
          <a:p>
            <a:pPr marL="800100" marR="0" lvl="1" indent="-342900" algn="l" rtl="0">
              <a:spcBef>
                <a:spcPts val="0"/>
              </a:spcBef>
              <a:spcAft>
                <a:spcPts val="0"/>
              </a:spcAft>
              <a:buClr>
                <a:schemeClr val="dk1"/>
              </a:buClr>
              <a:buSzPts val="1600"/>
              <a:buFont typeface="Arial"/>
              <a:buChar char="•"/>
            </a:pPr>
            <a:r>
              <a:rPr lang="en-US" sz="1200" b="0" i="0" u="none" strike="noStrike" cap="none" dirty="0">
                <a:solidFill>
                  <a:schemeClr val="dk1"/>
                </a:solidFill>
                <a:latin typeface="Calibri"/>
                <a:ea typeface="Calibri"/>
                <a:cs typeface="Calibri"/>
                <a:sym typeface="Calibri"/>
              </a:rPr>
              <a:t>Remember: you can drag the pane to the right so it is right next to the library pane, and you can extend the pane downwards so it is larger</a:t>
            </a:r>
            <a:endParaRPr sz="1200" dirty="0"/>
          </a:p>
          <a:p>
            <a:pPr marL="800100" marR="0" lvl="1"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Your screen should look similar to the one below when done</a:t>
            </a:r>
          </a:p>
          <a:p>
            <a:pPr marL="800100" marR="0" lvl="1"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Go to the next slide to continue</a:t>
            </a:r>
            <a:endParaRPr dirty="0"/>
          </a:p>
        </p:txBody>
      </p:sp>
      <p:pic>
        <p:nvPicPr>
          <p:cNvPr id="331" name="Google Shape;331;p32"/>
          <p:cNvPicPr preferRelativeResize="0"/>
          <p:nvPr/>
        </p:nvPicPr>
        <p:blipFill rotWithShape="1">
          <a:blip r:embed="rId3">
            <a:alphaModFix/>
          </a:blip>
          <a:srcRect b="7581"/>
          <a:stretch/>
        </p:blipFill>
        <p:spPr>
          <a:xfrm>
            <a:off x="472915" y="2519795"/>
            <a:ext cx="7447983" cy="425157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3"/>
          <p:cNvSpPr txBox="1"/>
          <p:nvPr/>
        </p:nvSpPr>
        <p:spPr>
          <a:xfrm>
            <a:off x="85581" y="446939"/>
            <a:ext cx="887428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Next, you want to change the details of the “Transition pathways” diagram  using its probabilistic transition table (a table that you can edit)</a:t>
            </a:r>
            <a:endParaRPr sz="1600" dirty="0"/>
          </a:p>
        </p:txBody>
      </p:sp>
      <p:sp>
        <p:nvSpPr>
          <p:cNvPr id="337" name="Google Shape;337;p33"/>
          <p:cNvSpPr txBox="1"/>
          <p:nvPr/>
        </p:nvSpPr>
        <p:spPr>
          <a:xfrm>
            <a:off x="184139" y="1104220"/>
            <a:ext cx="8874281" cy="261606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00FF"/>
              </a:buClr>
              <a:buSzPts val="1600"/>
              <a:buFont typeface="Arial"/>
              <a:buChar char="•"/>
            </a:pPr>
            <a:r>
              <a:rPr lang="en-US" sz="1600" dirty="0">
                <a:solidFill>
                  <a:schemeClr val="tx1"/>
                </a:solidFill>
                <a:latin typeface="Calibri"/>
                <a:ea typeface="Calibri"/>
                <a:cs typeface="Calibri"/>
                <a:sym typeface="Calibri"/>
              </a:rPr>
              <a:t>Click the “Transition pathways” tab </a:t>
            </a:r>
            <a:r>
              <a:rPr lang="en-US" sz="1600" dirty="0">
                <a:solidFill>
                  <a:schemeClr val="dk1"/>
                </a:solidFill>
                <a:latin typeface="Calibri"/>
                <a:ea typeface="Calibri"/>
                <a:cs typeface="Calibri"/>
                <a:sym typeface="Calibri"/>
              </a:rPr>
              <a:t>to display the diagram of the state classes</a:t>
            </a:r>
            <a:endParaRPr dirty="0"/>
          </a:p>
          <a:p>
            <a:pPr marL="342900" marR="0" lvl="0" indent="-342900" algn="l" rtl="0">
              <a:spcBef>
                <a:spcPts val="0"/>
              </a:spcBef>
              <a:spcAft>
                <a:spcPts val="0"/>
              </a:spcAft>
              <a:buClr>
                <a:srgbClr val="0000FF"/>
              </a:buClr>
              <a:buSzPts val="1600"/>
              <a:buFont typeface="Arial"/>
              <a:buChar char="•"/>
            </a:pPr>
            <a:r>
              <a:rPr lang="en-US" sz="1600" dirty="0">
                <a:solidFill>
                  <a:schemeClr val="tx1"/>
                </a:solidFill>
                <a:latin typeface="Calibri"/>
                <a:ea typeface="Calibri"/>
                <a:cs typeface="Calibri"/>
                <a:sym typeface="Calibri"/>
              </a:rPr>
              <a:t>Within the diagram, double click the box for “Late 2 CLS”.</a:t>
            </a:r>
            <a:r>
              <a:rPr lang="en-US" sz="1600" b="1" dirty="0">
                <a:solidFill>
                  <a:schemeClr val="tx1"/>
                </a:solidFill>
                <a:latin typeface="Calibri"/>
                <a:ea typeface="Calibri"/>
                <a:cs typeface="Calibri"/>
                <a:sym typeface="Calibri"/>
              </a:rPr>
              <a:t> </a:t>
            </a:r>
            <a:r>
              <a:rPr lang="en-US" sz="1600" dirty="0">
                <a:solidFill>
                  <a:schemeClr val="dk1"/>
                </a:solidFill>
                <a:latin typeface="Calibri"/>
                <a:ea typeface="Calibri"/>
                <a:cs typeface="Calibri"/>
                <a:sym typeface="Calibri"/>
              </a:rPr>
              <a:t>This will bring up a probabilistic transitions table (the little table shown in the image below that’s on top of the pathways diagram)</a:t>
            </a:r>
            <a:endParaRPr dirty="0"/>
          </a:p>
          <a:p>
            <a:pPr marL="800100" marR="0" lvl="1" indent="-342900" algn="l" rtl="0">
              <a:spcBef>
                <a:spcPts val="0"/>
              </a:spcBef>
              <a:spcAft>
                <a:spcPts val="0"/>
              </a:spcAft>
              <a:buClr>
                <a:srgbClr val="0000FF"/>
              </a:buClr>
              <a:buSzPts val="1400"/>
              <a:buFont typeface="Arial"/>
              <a:buChar char="•"/>
            </a:pPr>
            <a:r>
              <a:rPr lang="en-US" sz="1400" b="0" i="0" u="none" strike="noStrike" cap="none" dirty="0">
                <a:solidFill>
                  <a:schemeClr val="tx1"/>
                </a:solidFill>
                <a:latin typeface="Calibri"/>
                <a:ea typeface="Calibri"/>
                <a:cs typeface="Calibri"/>
                <a:sym typeface="Calibri"/>
              </a:rPr>
              <a:t>You are clicking this state class (Late 2 CLS) because when introducing a new disturbance, you click the </a:t>
            </a:r>
            <a:r>
              <a:rPr lang="en-US" dirty="0">
                <a:solidFill>
                  <a:schemeClr val="tx1"/>
                </a:solidFill>
                <a:latin typeface="Calibri"/>
                <a:ea typeface="Calibri"/>
                <a:cs typeface="Calibri"/>
                <a:sym typeface="Calibri"/>
              </a:rPr>
              <a:t>state class(successional stage) </a:t>
            </a:r>
            <a:r>
              <a:rPr lang="en-US" sz="1400" b="0" i="0" u="none" strike="noStrike" cap="none" dirty="0">
                <a:solidFill>
                  <a:schemeClr val="tx1"/>
                </a:solidFill>
                <a:latin typeface="Calibri"/>
                <a:ea typeface="Calibri"/>
                <a:cs typeface="Calibri"/>
                <a:sym typeface="Calibri"/>
              </a:rPr>
              <a:t>that you want your disturbance to move the system from. </a:t>
            </a:r>
            <a:endParaRPr dirty="0">
              <a:solidFill>
                <a:schemeClr val="tx1"/>
              </a:solidFill>
            </a:endParaRPr>
          </a:p>
          <a:p>
            <a:pPr marL="800100" marR="0" lvl="1" indent="-342900" algn="l" rtl="0">
              <a:spcBef>
                <a:spcPts val="0"/>
              </a:spcBef>
              <a:spcAft>
                <a:spcPts val="0"/>
              </a:spcAft>
              <a:buClr>
                <a:srgbClr val="0000FF"/>
              </a:buClr>
              <a:buSzPts val="1400"/>
              <a:buFont typeface="Arial"/>
              <a:buChar char="•"/>
            </a:pPr>
            <a:r>
              <a:rPr lang="en-US" sz="1400" b="0" i="0" u="none" strike="noStrike" cap="none" dirty="0">
                <a:solidFill>
                  <a:schemeClr val="tx1"/>
                </a:solidFill>
                <a:latin typeface="Calibri"/>
                <a:ea typeface="Calibri"/>
                <a:cs typeface="Calibri"/>
                <a:sym typeface="Calibri"/>
              </a:rPr>
              <a:t>E.g., if moving the system from Mid 2 OPN to early 1 All, to get the table, you double click Mid 2 OPN in the transition pathways diagram</a:t>
            </a:r>
            <a:endParaRPr dirty="0">
              <a:solidFill>
                <a:schemeClr val="tx1"/>
              </a:solidFill>
            </a:endParaRPr>
          </a:p>
          <a:p>
            <a:pPr marL="800100" marR="0" lvl="1" indent="-342900" algn="l" rtl="0">
              <a:spcBef>
                <a:spcPts val="0"/>
              </a:spcBef>
              <a:spcAft>
                <a:spcPts val="0"/>
              </a:spcAft>
              <a:buClr>
                <a:srgbClr val="0000FF"/>
              </a:buClr>
              <a:buSzPts val="1400"/>
              <a:buFont typeface="Arial"/>
              <a:buChar char="•"/>
            </a:pPr>
            <a:r>
              <a:rPr lang="en-US" sz="1400" b="0" i="0" u="none" strike="noStrike" cap="none" dirty="0">
                <a:solidFill>
                  <a:schemeClr val="tx1"/>
                </a:solidFill>
                <a:latin typeface="Calibri"/>
                <a:ea typeface="Calibri"/>
                <a:cs typeface="Calibri"/>
                <a:sym typeface="Calibri"/>
              </a:rPr>
              <a:t>In this case, you want the disturbance to move this ecosystem from Late 1 CLS to something else, so you double click Late 1 CLS, i.e., the one you are moving it from.</a:t>
            </a:r>
            <a:endParaRPr dirty="0">
              <a:solidFill>
                <a:schemeClr val="tx1"/>
              </a:solidFill>
            </a:endParaRPr>
          </a:p>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Your screen should look similar to the one shown below</a:t>
            </a:r>
          </a:p>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Go to next slide to continue</a:t>
            </a:r>
            <a:endParaRPr dirty="0"/>
          </a:p>
        </p:txBody>
      </p:sp>
      <p:sp>
        <p:nvSpPr>
          <p:cNvPr id="338" name="Google Shape;338;p33"/>
          <p:cNvSpPr txBox="1"/>
          <p:nvPr/>
        </p:nvSpPr>
        <p:spPr>
          <a:xfrm>
            <a:off x="123791" y="77607"/>
            <a:ext cx="4276759"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O. Introducing a disturbance</a:t>
            </a:r>
            <a:endParaRPr sz="1600" dirty="0"/>
          </a:p>
        </p:txBody>
      </p:sp>
      <p:pic>
        <p:nvPicPr>
          <p:cNvPr id="339" name="Google Shape;339;p33"/>
          <p:cNvPicPr preferRelativeResize="0"/>
          <p:nvPr/>
        </p:nvPicPr>
        <p:blipFill rotWithShape="1">
          <a:blip r:embed="rId3">
            <a:alphaModFix/>
          </a:blip>
          <a:srcRect b="9322"/>
          <a:stretch/>
        </p:blipFill>
        <p:spPr>
          <a:xfrm>
            <a:off x="1292207" y="3745923"/>
            <a:ext cx="5893108" cy="31120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900198" y="92668"/>
            <a:ext cx="7471292"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A. Bring into the workspace the </a:t>
            </a:r>
            <a:r>
              <a:rPr lang="en-US" sz="1600" dirty="0">
                <a:solidFill>
                  <a:schemeClr val="dk1"/>
                </a:solidFill>
                <a:latin typeface="Calibri"/>
                <a:ea typeface="Calibri"/>
                <a:cs typeface="Calibri"/>
                <a:sym typeface="Calibri"/>
              </a:rPr>
              <a:t>“13100.51.ssim” library </a:t>
            </a:r>
            <a:r>
              <a:rPr lang="en-US" sz="1600" b="1" dirty="0">
                <a:solidFill>
                  <a:schemeClr val="dk1"/>
                </a:solidFill>
                <a:latin typeface="Rockwell"/>
                <a:ea typeface="Rockwell"/>
                <a:cs typeface="Rockwell"/>
                <a:sym typeface="Rockwell"/>
              </a:rPr>
              <a:t>file</a:t>
            </a:r>
            <a:endParaRPr sz="1600" dirty="0"/>
          </a:p>
        </p:txBody>
      </p:sp>
      <p:sp>
        <p:nvSpPr>
          <p:cNvPr id="105" name="Google Shape;105;p3"/>
          <p:cNvSpPr txBox="1"/>
          <p:nvPr/>
        </p:nvSpPr>
        <p:spPr>
          <a:xfrm>
            <a:off x="152400" y="554333"/>
            <a:ext cx="8848725" cy="193895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Go to </a:t>
            </a:r>
            <a:r>
              <a:rPr lang="en-US" sz="1600" i="1" dirty="0">
                <a:solidFill>
                  <a:schemeClr val="dk1"/>
                </a:solidFill>
                <a:latin typeface="Calibri"/>
                <a:ea typeface="Calibri"/>
                <a:cs typeface="Calibri"/>
                <a:sym typeface="Calibri"/>
              </a:rPr>
              <a:t>File &gt; Open</a:t>
            </a:r>
            <a:r>
              <a:rPr lang="en-US" sz="1600" dirty="0">
                <a:solidFill>
                  <a:schemeClr val="dk1"/>
                </a:solidFill>
                <a:latin typeface="Calibri"/>
                <a:ea typeface="Calibri"/>
                <a:cs typeface="Calibri"/>
                <a:sym typeface="Calibri"/>
              </a:rPr>
              <a:t>. You’ll have to navigate to where you have the “13100.51.ssim” file  to get it. </a:t>
            </a:r>
            <a:endParaRPr dirty="0"/>
          </a:p>
          <a:p>
            <a:pPr marL="742950" marR="0" lvl="1" indent="-285750" algn="l" rtl="0">
              <a:spcBef>
                <a:spcPts val="0"/>
              </a:spcBef>
              <a:spcAft>
                <a:spcPts val="0"/>
              </a:spcAft>
              <a:buClr>
                <a:srgbClr val="0000FF"/>
              </a:buClr>
              <a:buSzPts val="1600"/>
              <a:buFont typeface="Arial"/>
              <a:buChar char="•"/>
            </a:pPr>
            <a:r>
              <a:rPr lang="en-US" sz="1200" b="0" i="0" u="none" strike="noStrike" cap="none" dirty="0">
                <a:solidFill>
                  <a:srgbClr val="006600"/>
                </a:solidFill>
                <a:latin typeface="Calibri"/>
                <a:ea typeface="Calibri"/>
                <a:cs typeface="Calibri"/>
                <a:sym typeface="Calibri"/>
              </a:rPr>
              <a:t>If additional pop-up boxes come up asking you to convert or update the file you just called in, follow the instructions on that box to click “apply” or “OK” to convert it to the latest version</a:t>
            </a: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Once the file is called in correctly, the workspace should look something similar to the one below</a:t>
            </a: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Reminder: Once you start conducting the exercises of this lab in </a:t>
            </a:r>
            <a:r>
              <a:rPr lang="en-US" sz="1600" dirty="0" err="1">
                <a:solidFill>
                  <a:schemeClr val="dk1"/>
                </a:solidFill>
                <a:latin typeface="Calibri"/>
                <a:ea typeface="Calibri"/>
                <a:cs typeface="Calibri"/>
                <a:sym typeface="Calibri"/>
              </a:rPr>
              <a:t>SyncroSim</a:t>
            </a:r>
            <a:r>
              <a:rPr lang="en-US" sz="1600" dirty="0">
                <a:solidFill>
                  <a:schemeClr val="dk1"/>
                </a:solidFill>
                <a:latin typeface="Calibri"/>
                <a:ea typeface="Calibri"/>
                <a:cs typeface="Calibri"/>
                <a:sym typeface="Calibri"/>
              </a:rPr>
              <a:t>, get in the habit of frequently clicking the </a:t>
            </a:r>
            <a:r>
              <a:rPr lang="en-US" sz="1600" b="1" dirty="0">
                <a:solidFill>
                  <a:schemeClr val="dk1"/>
                </a:solidFill>
                <a:latin typeface="Calibri"/>
                <a:ea typeface="Calibri"/>
                <a:cs typeface="Calibri"/>
                <a:sym typeface="Calibri"/>
              </a:rPr>
              <a:t>save button </a:t>
            </a:r>
            <a:r>
              <a:rPr lang="en-US" sz="1600" dirty="0">
                <a:solidFill>
                  <a:schemeClr val="dk1"/>
                </a:solidFill>
                <a:latin typeface="Calibri"/>
                <a:ea typeface="Calibri"/>
                <a:cs typeface="Calibri"/>
                <a:sym typeface="Calibri"/>
              </a:rPr>
              <a:t>in the panel at the top so you do not lose what you have done, incase something happens!</a:t>
            </a: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Go to the next slide </a:t>
            </a:r>
            <a:endParaRPr sz="1600" dirty="0">
              <a:solidFill>
                <a:srgbClr val="0000FF"/>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C0A68D5-8C0D-32AE-3DAB-B2C746411389}"/>
              </a:ext>
            </a:extLst>
          </p:cNvPr>
          <p:cNvGrpSpPr/>
          <p:nvPr/>
        </p:nvGrpSpPr>
        <p:grpSpPr>
          <a:xfrm>
            <a:off x="675409" y="3080905"/>
            <a:ext cx="7434696" cy="3602030"/>
            <a:chOff x="675409" y="3080905"/>
            <a:chExt cx="7434696" cy="3602030"/>
          </a:xfrm>
        </p:grpSpPr>
        <p:pic>
          <p:nvPicPr>
            <p:cNvPr id="106" name="Google Shape;106;p3"/>
            <p:cNvPicPr preferRelativeResize="0"/>
            <p:nvPr/>
          </p:nvPicPr>
          <p:blipFill rotWithShape="1">
            <a:blip r:embed="rId3">
              <a:alphaModFix/>
            </a:blip>
            <a:srcRect b="7101"/>
            <a:stretch/>
          </p:blipFill>
          <p:spPr>
            <a:xfrm>
              <a:off x="675409" y="3080905"/>
              <a:ext cx="7434696" cy="3602030"/>
            </a:xfrm>
            <a:prstGeom prst="rect">
              <a:avLst/>
            </a:prstGeom>
            <a:noFill/>
            <a:ln>
              <a:noFill/>
            </a:ln>
          </p:spPr>
        </p:pic>
        <p:cxnSp>
          <p:nvCxnSpPr>
            <p:cNvPr id="5" name="Straight Arrow Connector 4">
              <a:extLst>
                <a:ext uri="{FF2B5EF4-FFF2-40B4-BE49-F238E27FC236}">
                  <a16:creationId xmlns:a16="http://schemas.microsoft.com/office/drawing/2014/main" id="{1E9B1152-F711-675C-B853-6A49FA1D706C}"/>
                </a:ext>
              </a:extLst>
            </p:cNvPr>
            <p:cNvCxnSpPr/>
            <p:nvPr/>
          </p:nvCxnSpPr>
          <p:spPr>
            <a:xfrm flipH="1">
              <a:off x="1023505" y="3080905"/>
              <a:ext cx="166254" cy="2545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4"/>
          <p:cNvSpPr txBox="1"/>
          <p:nvPr/>
        </p:nvSpPr>
        <p:spPr>
          <a:xfrm>
            <a:off x="85581" y="399186"/>
            <a:ext cx="9058419"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Next, you want to set up the characteristics of your new disturbance in the probabilistic transitions table you just brought up in the previous step</a:t>
            </a:r>
            <a:endParaRPr dirty="0"/>
          </a:p>
        </p:txBody>
      </p:sp>
      <p:sp>
        <p:nvSpPr>
          <p:cNvPr id="345" name="Google Shape;345;p34"/>
          <p:cNvSpPr txBox="1"/>
          <p:nvPr/>
        </p:nvSpPr>
        <p:spPr>
          <a:xfrm>
            <a:off x="290586" y="983921"/>
            <a:ext cx="8767833" cy="132343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Maximize the table by clicking the little box at the top right corner next to the red X button. This will help you see the content of this table better</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When done maximizing, your screen should look similar to the one below. </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Go to next slide to continue</a:t>
            </a:r>
            <a:endParaRPr dirty="0"/>
          </a:p>
          <a:p>
            <a:pPr marL="342900" marR="0" lvl="0" indent="-241300" algn="l" rtl="0">
              <a:spcBef>
                <a:spcPts val="0"/>
              </a:spcBef>
              <a:spcAft>
                <a:spcPts val="0"/>
              </a:spcAft>
              <a:buClr>
                <a:schemeClr val="dk1"/>
              </a:buClr>
              <a:buSzPts val="1600"/>
              <a:buFont typeface="Arial"/>
              <a:buNone/>
            </a:pPr>
            <a:endParaRPr sz="1600" dirty="0">
              <a:solidFill>
                <a:schemeClr val="dk1"/>
              </a:solidFill>
              <a:latin typeface="Calibri"/>
              <a:ea typeface="Calibri"/>
              <a:cs typeface="Calibri"/>
              <a:sym typeface="Calibri"/>
            </a:endParaRPr>
          </a:p>
        </p:txBody>
      </p:sp>
      <p:sp>
        <p:nvSpPr>
          <p:cNvPr id="346" name="Google Shape;346;p34"/>
          <p:cNvSpPr txBox="1"/>
          <p:nvPr/>
        </p:nvSpPr>
        <p:spPr>
          <a:xfrm>
            <a:off x="77032" y="29854"/>
            <a:ext cx="8590604"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O. Introducing a disturbance</a:t>
            </a:r>
            <a:endParaRPr sz="1600" dirty="0"/>
          </a:p>
        </p:txBody>
      </p:sp>
      <p:pic>
        <p:nvPicPr>
          <p:cNvPr id="347" name="Google Shape;347;p34"/>
          <p:cNvPicPr preferRelativeResize="0"/>
          <p:nvPr/>
        </p:nvPicPr>
        <p:blipFill rotWithShape="1">
          <a:blip r:embed="rId3">
            <a:alphaModFix/>
          </a:blip>
          <a:srcRect b="8058"/>
          <a:stretch/>
        </p:blipFill>
        <p:spPr>
          <a:xfrm>
            <a:off x="355904" y="2068437"/>
            <a:ext cx="8311732" cy="477613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5"/>
          <p:cNvSpPr txBox="1"/>
          <p:nvPr/>
        </p:nvSpPr>
        <p:spPr>
          <a:xfrm>
            <a:off x="188083" y="477334"/>
            <a:ext cx="8767833" cy="132339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Within this table, there are two sections; the top section (labeled A below) and the bottom section (labeled B below) </a:t>
            </a:r>
            <a:endParaRPr dirty="0"/>
          </a:p>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For purposes of this activity, you want to leave the top section (labeled A) alone, so do not change anything in this section. You only want to make changes in the bottom section only (labeled B)</a:t>
            </a:r>
            <a:endParaRPr dirty="0"/>
          </a:p>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Go to next slide for steps to make these changes</a:t>
            </a:r>
            <a:endParaRPr dirty="0"/>
          </a:p>
        </p:txBody>
      </p:sp>
      <p:sp>
        <p:nvSpPr>
          <p:cNvPr id="353" name="Google Shape;353;p35"/>
          <p:cNvSpPr txBox="1"/>
          <p:nvPr/>
        </p:nvSpPr>
        <p:spPr>
          <a:xfrm>
            <a:off x="77032" y="29854"/>
            <a:ext cx="8590604"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O. Introducing a disturbance</a:t>
            </a:r>
            <a:endParaRPr sz="1600" dirty="0"/>
          </a:p>
        </p:txBody>
      </p:sp>
      <p:grpSp>
        <p:nvGrpSpPr>
          <p:cNvPr id="8" name="Group 7">
            <a:extLst>
              <a:ext uri="{FF2B5EF4-FFF2-40B4-BE49-F238E27FC236}">
                <a16:creationId xmlns:a16="http://schemas.microsoft.com/office/drawing/2014/main" id="{489CA048-61B4-5D4B-8B5E-4EA8D550F06A}"/>
              </a:ext>
            </a:extLst>
          </p:cNvPr>
          <p:cNvGrpSpPr/>
          <p:nvPr/>
        </p:nvGrpSpPr>
        <p:grpSpPr>
          <a:xfrm>
            <a:off x="647856" y="2502280"/>
            <a:ext cx="7848286" cy="4325866"/>
            <a:chOff x="647856" y="2502280"/>
            <a:chExt cx="7848286" cy="4325866"/>
          </a:xfrm>
        </p:grpSpPr>
        <p:pic>
          <p:nvPicPr>
            <p:cNvPr id="354" name="Google Shape;354;p35"/>
            <p:cNvPicPr preferRelativeResize="0"/>
            <p:nvPr/>
          </p:nvPicPr>
          <p:blipFill rotWithShape="1">
            <a:blip r:embed="rId3">
              <a:alphaModFix/>
            </a:blip>
            <a:srcRect/>
            <a:stretch/>
          </p:blipFill>
          <p:spPr>
            <a:xfrm>
              <a:off x="647856" y="2502280"/>
              <a:ext cx="7848286" cy="4325866"/>
            </a:xfrm>
            <a:prstGeom prst="rect">
              <a:avLst/>
            </a:prstGeom>
            <a:noFill/>
            <a:ln>
              <a:noFill/>
            </a:ln>
          </p:spPr>
        </p:pic>
        <p:grpSp>
          <p:nvGrpSpPr>
            <p:cNvPr id="4" name="Group 3">
              <a:extLst>
                <a:ext uri="{FF2B5EF4-FFF2-40B4-BE49-F238E27FC236}">
                  <a16:creationId xmlns:a16="http://schemas.microsoft.com/office/drawing/2014/main" id="{743FEDA6-03C0-E903-7862-DB9929E5BA32}"/>
                </a:ext>
              </a:extLst>
            </p:cNvPr>
            <p:cNvGrpSpPr/>
            <p:nvPr/>
          </p:nvGrpSpPr>
          <p:grpSpPr>
            <a:xfrm>
              <a:off x="3408218" y="2976995"/>
              <a:ext cx="646835" cy="1371600"/>
              <a:chOff x="3408218" y="2976995"/>
              <a:chExt cx="646835" cy="1371600"/>
            </a:xfrm>
          </p:grpSpPr>
          <p:sp>
            <p:nvSpPr>
              <p:cNvPr id="2" name="Right Brace 1">
                <a:extLst>
                  <a:ext uri="{FF2B5EF4-FFF2-40B4-BE49-F238E27FC236}">
                    <a16:creationId xmlns:a16="http://schemas.microsoft.com/office/drawing/2014/main" id="{BDE880CA-028B-053C-3F2B-BF397D69FD4B}"/>
                  </a:ext>
                </a:extLst>
              </p:cNvPr>
              <p:cNvSpPr/>
              <p:nvPr/>
            </p:nvSpPr>
            <p:spPr>
              <a:xfrm>
                <a:off x="3408218" y="2976995"/>
                <a:ext cx="238991" cy="1371600"/>
              </a:xfrm>
              <a:prstGeom prst="rightBrac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9E7F689F-877C-D182-6AD6-22624286F779}"/>
                  </a:ext>
                </a:extLst>
              </p:cNvPr>
              <p:cNvSpPr txBox="1"/>
              <p:nvPr/>
            </p:nvSpPr>
            <p:spPr>
              <a:xfrm>
                <a:off x="3655003" y="3506931"/>
                <a:ext cx="400050" cy="307777"/>
              </a:xfrm>
              <a:prstGeom prst="rect">
                <a:avLst/>
              </a:prstGeom>
              <a:noFill/>
            </p:spPr>
            <p:txBody>
              <a:bodyPr wrap="square" rtlCol="0">
                <a:spAutoFit/>
              </a:bodyPr>
              <a:lstStyle/>
              <a:p>
                <a:r>
                  <a:rPr lang="en-US" dirty="0"/>
                  <a:t>A</a:t>
                </a:r>
              </a:p>
            </p:txBody>
          </p:sp>
        </p:grpSp>
        <p:grpSp>
          <p:nvGrpSpPr>
            <p:cNvPr id="5" name="Group 4">
              <a:extLst>
                <a:ext uri="{FF2B5EF4-FFF2-40B4-BE49-F238E27FC236}">
                  <a16:creationId xmlns:a16="http://schemas.microsoft.com/office/drawing/2014/main" id="{61BF0FAF-C541-4107-2E66-CBB18A935EC8}"/>
                </a:ext>
              </a:extLst>
            </p:cNvPr>
            <p:cNvGrpSpPr/>
            <p:nvPr/>
          </p:nvGrpSpPr>
          <p:grpSpPr>
            <a:xfrm>
              <a:off x="3408228" y="4421991"/>
              <a:ext cx="683200" cy="2337295"/>
              <a:chOff x="3371853" y="2974328"/>
              <a:chExt cx="683200" cy="1374267"/>
            </a:xfrm>
          </p:grpSpPr>
          <p:sp>
            <p:nvSpPr>
              <p:cNvPr id="6" name="Right Brace 5">
                <a:extLst>
                  <a:ext uri="{FF2B5EF4-FFF2-40B4-BE49-F238E27FC236}">
                    <a16:creationId xmlns:a16="http://schemas.microsoft.com/office/drawing/2014/main" id="{F97496FA-61B9-4814-3D2B-D1BB5CA3780F}"/>
                  </a:ext>
                </a:extLst>
              </p:cNvPr>
              <p:cNvSpPr/>
              <p:nvPr/>
            </p:nvSpPr>
            <p:spPr>
              <a:xfrm>
                <a:off x="3371853" y="2974328"/>
                <a:ext cx="246785" cy="1374267"/>
              </a:xfrm>
              <a:prstGeom prst="rightBrac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DBD63F15-D336-386C-2843-B79F56803830}"/>
                  </a:ext>
                </a:extLst>
              </p:cNvPr>
              <p:cNvSpPr txBox="1"/>
              <p:nvPr/>
            </p:nvSpPr>
            <p:spPr>
              <a:xfrm>
                <a:off x="3655003" y="3555802"/>
                <a:ext cx="400050" cy="180965"/>
              </a:xfrm>
              <a:prstGeom prst="rect">
                <a:avLst/>
              </a:prstGeom>
              <a:noFill/>
            </p:spPr>
            <p:txBody>
              <a:bodyPr wrap="square" rtlCol="0">
                <a:spAutoFit/>
              </a:bodyPr>
              <a:lstStyle/>
              <a:p>
                <a:r>
                  <a:rPr lang="en-US" dirty="0"/>
                  <a:t>B</a:t>
                </a:r>
              </a:p>
            </p:txBody>
          </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6"/>
          <p:cNvSpPr txBox="1"/>
          <p:nvPr/>
        </p:nvSpPr>
        <p:spPr>
          <a:xfrm>
            <a:off x="188083" y="477334"/>
            <a:ext cx="8767833" cy="529371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00FF"/>
              </a:buClr>
              <a:buSzPts val="1600"/>
              <a:buFont typeface="Arial"/>
              <a:buChar char="•"/>
            </a:pPr>
            <a:r>
              <a:rPr lang="en-US" sz="1600" dirty="0">
                <a:solidFill>
                  <a:schemeClr val="tx1"/>
                </a:solidFill>
                <a:latin typeface="Calibri"/>
                <a:ea typeface="Calibri"/>
                <a:cs typeface="Calibri"/>
                <a:sym typeface="Calibri"/>
              </a:rPr>
              <a:t>In section B of the table, click the </a:t>
            </a:r>
            <a:r>
              <a:rPr kumimoji="0" lang="en-US" sz="1400" b="1" i="0" u="none" strike="noStrike" kern="0" cap="none" spc="0" normalizeH="0" baseline="0" noProof="0" dirty="0">
                <a:ln>
                  <a:noFill/>
                </a:ln>
                <a:solidFill>
                  <a:srgbClr val="000000"/>
                </a:solidFill>
                <a:effectLst/>
                <a:uLnTx/>
                <a:uFillTx/>
                <a:latin typeface="Calibri"/>
                <a:ea typeface="Calibri"/>
                <a:cs typeface="Calibri"/>
                <a:sym typeface="Calibri"/>
              </a:rPr>
              <a:t>first empty cell at the end of the ones with text in them </a:t>
            </a:r>
            <a:r>
              <a:rPr lang="en-US" sz="1600" dirty="0">
                <a:solidFill>
                  <a:schemeClr val="tx1"/>
                </a:solidFill>
                <a:latin typeface="Calibri"/>
                <a:ea typeface="Calibri"/>
                <a:cs typeface="Calibri"/>
                <a:sym typeface="Calibri"/>
              </a:rPr>
              <a:t>under the </a:t>
            </a:r>
            <a:r>
              <a:rPr lang="en-US" sz="1600" b="1" dirty="0">
                <a:solidFill>
                  <a:schemeClr val="tx1"/>
                </a:solidFill>
                <a:latin typeface="Calibri"/>
                <a:ea typeface="Calibri"/>
                <a:cs typeface="Calibri"/>
                <a:sym typeface="Calibri"/>
              </a:rPr>
              <a:t>column for “class”</a:t>
            </a:r>
            <a:r>
              <a:rPr lang="en-US" sz="1600" dirty="0">
                <a:solidFill>
                  <a:schemeClr val="tx1"/>
                </a:solidFill>
                <a:latin typeface="Calibri"/>
                <a:ea typeface="Calibri"/>
                <a:cs typeface="Calibri"/>
                <a:sym typeface="Calibri"/>
              </a:rPr>
              <a:t>, and it will automatically fill that box in with </a:t>
            </a:r>
            <a:r>
              <a:rPr lang="en-US" sz="1600" b="1" dirty="0">
                <a:solidFill>
                  <a:schemeClr val="tx1"/>
                </a:solidFill>
                <a:latin typeface="Calibri"/>
                <a:ea typeface="Calibri"/>
                <a:cs typeface="Calibri"/>
                <a:sym typeface="Calibri"/>
              </a:rPr>
              <a:t>Late 2 CLS</a:t>
            </a:r>
            <a:r>
              <a:rPr lang="en-US" sz="1600" dirty="0">
                <a:solidFill>
                  <a:schemeClr val="tx1"/>
                </a:solidFill>
                <a:latin typeface="Calibri"/>
                <a:ea typeface="Calibri"/>
                <a:cs typeface="Calibri"/>
                <a:sym typeface="Calibri"/>
              </a:rPr>
              <a:t>. Once it does that, leave it as is.</a:t>
            </a:r>
            <a:endParaRPr dirty="0">
              <a:solidFill>
                <a:schemeClr val="tx1"/>
              </a:solidFill>
            </a:endParaRPr>
          </a:p>
          <a:p>
            <a:pPr marL="342900" marR="0" lvl="0" indent="-241300" algn="l" rtl="0">
              <a:spcBef>
                <a:spcPts val="0"/>
              </a:spcBef>
              <a:spcAft>
                <a:spcPts val="0"/>
              </a:spcAft>
              <a:buClr>
                <a:schemeClr val="dk1"/>
              </a:buClr>
              <a:buSzPts val="1600"/>
              <a:buFont typeface="Arial"/>
              <a:buNone/>
            </a:pPr>
            <a:endParaRPr sz="1600" dirty="0">
              <a:solidFill>
                <a:schemeClr val="tx1"/>
              </a:solidFill>
              <a:latin typeface="Calibri"/>
              <a:ea typeface="Calibri"/>
              <a:cs typeface="Calibri"/>
              <a:sym typeface="Calibri"/>
            </a:endParaRPr>
          </a:p>
          <a:p>
            <a:pPr marL="342900" marR="0" lvl="0" indent="-342900" algn="l" rtl="0">
              <a:spcBef>
                <a:spcPts val="0"/>
              </a:spcBef>
              <a:spcAft>
                <a:spcPts val="0"/>
              </a:spcAft>
              <a:buClr>
                <a:schemeClr val="dk1"/>
              </a:buClr>
              <a:buSzPts val="1600"/>
              <a:buFont typeface="Arial"/>
              <a:buChar char="•"/>
            </a:pPr>
            <a:r>
              <a:rPr lang="en-US" sz="1600" dirty="0">
                <a:solidFill>
                  <a:schemeClr val="tx1"/>
                </a:solidFill>
                <a:latin typeface="Calibri"/>
                <a:ea typeface="Calibri"/>
                <a:cs typeface="Calibri"/>
                <a:sym typeface="Calibri"/>
              </a:rPr>
              <a:t>Next, the cell </a:t>
            </a:r>
            <a:r>
              <a:rPr lang="en-US" sz="1600" b="1" dirty="0">
                <a:solidFill>
                  <a:schemeClr val="tx1"/>
                </a:solidFill>
                <a:latin typeface="Calibri"/>
                <a:ea typeface="Calibri"/>
                <a:cs typeface="Calibri"/>
                <a:sym typeface="Calibri"/>
              </a:rPr>
              <a:t>in the “to class” column</a:t>
            </a:r>
            <a:r>
              <a:rPr lang="en-US" sz="1600" dirty="0">
                <a:solidFill>
                  <a:schemeClr val="tx1"/>
                </a:solidFill>
                <a:latin typeface="Calibri"/>
                <a:ea typeface="Calibri"/>
                <a:cs typeface="Calibri"/>
                <a:sym typeface="Calibri"/>
              </a:rPr>
              <a:t> will already be filled. </a:t>
            </a:r>
            <a:r>
              <a:rPr lang="en-US" sz="1600" b="1" dirty="0">
                <a:solidFill>
                  <a:schemeClr val="tx1"/>
                </a:solidFill>
                <a:latin typeface="Calibri"/>
                <a:ea typeface="Calibri"/>
                <a:cs typeface="Calibri"/>
                <a:sym typeface="Calibri"/>
              </a:rPr>
              <a:t>Click this cell </a:t>
            </a:r>
            <a:r>
              <a:rPr lang="en-US" sz="1600" dirty="0">
                <a:solidFill>
                  <a:schemeClr val="tx1"/>
                </a:solidFill>
                <a:latin typeface="Calibri"/>
                <a:ea typeface="Calibri"/>
                <a:cs typeface="Calibri"/>
                <a:sym typeface="Calibri"/>
              </a:rPr>
              <a:t>and it will show a dropdown arrow to the right of that box. Click this dropdown arrow and among the classes shown, select </a:t>
            </a:r>
            <a:r>
              <a:rPr lang="en-US" sz="1600" b="1" dirty="0">
                <a:solidFill>
                  <a:schemeClr val="tx1"/>
                </a:solidFill>
                <a:latin typeface="Calibri"/>
                <a:ea typeface="Calibri"/>
                <a:cs typeface="Calibri"/>
                <a:sym typeface="Calibri"/>
              </a:rPr>
              <a:t>“Early1 All”</a:t>
            </a:r>
            <a:r>
              <a:rPr lang="en-US" sz="1600" dirty="0">
                <a:solidFill>
                  <a:schemeClr val="tx1"/>
                </a:solidFill>
                <a:latin typeface="Calibri"/>
                <a:ea typeface="Calibri"/>
                <a:cs typeface="Calibri"/>
                <a:sym typeface="Calibri"/>
              </a:rPr>
              <a:t>. </a:t>
            </a:r>
            <a:endParaRPr dirty="0">
              <a:solidFill>
                <a:schemeClr val="tx1"/>
              </a:solidFill>
            </a:endParaRPr>
          </a:p>
          <a:p>
            <a:pPr marL="800100" marR="0" lvl="1" indent="-342900" algn="l" rtl="0">
              <a:spcBef>
                <a:spcPts val="0"/>
              </a:spcBef>
              <a:spcAft>
                <a:spcPts val="0"/>
              </a:spcAft>
              <a:buClr>
                <a:srgbClr val="0000FF"/>
              </a:buClr>
              <a:buSzPts val="1600"/>
              <a:buFont typeface="Arial"/>
              <a:buChar char="•"/>
            </a:pPr>
            <a:r>
              <a:rPr lang="en-US" b="0" i="0" u="none" strike="noStrike" cap="none" dirty="0">
                <a:solidFill>
                  <a:schemeClr val="tx1"/>
                </a:solidFill>
                <a:latin typeface="Calibri"/>
                <a:ea typeface="Calibri"/>
                <a:cs typeface="Calibri"/>
                <a:sym typeface="Calibri"/>
              </a:rPr>
              <a:t>You are telling the model that you want the disturbance to impact the system in such a way that Late 2 closed succession stage will be reduced (move from), and instead the disturbance should provide opportunity for increase in early 1 succession stage that has a mixed canopy structure (move to). </a:t>
            </a:r>
          </a:p>
          <a:p>
            <a:pPr marL="800100" marR="0" lvl="1" indent="-342900" algn="l" rtl="0">
              <a:spcBef>
                <a:spcPts val="0"/>
              </a:spcBef>
              <a:spcAft>
                <a:spcPts val="0"/>
              </a:spcAft>
              <a:buClr>
                <a:srgbClr val="0000FF"/>
              </a:buClr>
              <a:buSzPts val="1600"/>
              <a:buFont typeface="Arial"/>
              <a:buChar char="•"/>
            </a:pPr>
            <a:r>
              <a:rPr lang="en-US" b="0" i="0" u="none" strike="noStrike" cap="none" dirty="0">
                <a:solidFill>
                  <a:schemeClr val="tx1"/>
                </a:solidFill>
                <a:latin typeface="Calibri"/>
                <a:ea typeface="Calibri"/>
                <a:cs typeface="Calibri"/>
                <a:sym typeface="Calibri"/>
              </a:rPr>
              <a:t>This like saying that you are asking the disturbance to specifically target moving the ecosystem more from late 1 closed to more of early 1 All, even though you know that all the other classes are likely to be impacted as well during this process. You are telling the disturbance what you want it to target, even though disturbances will do that plus all the other things it wants to do in that ecosystem.</a:t>
            </a:r>
            <a:endParaRPr dirty="0">
              <a:solidFill>
                <a:schemeClr val="tx1"/>
              </a:solidFill>
            </a:endParaRPr>
          </a:p>
          <a:p>
            <a:pPr marL="342900" marR="0" lvl="0" indent="-241300" algn="l" rtl="0">
              <a:spcBef>
                <a:spcPts val="0"/>
              </a:spcBef>
              <a:spcAft>
                <a:spcPts val="0"/>
              </a:spcAft>
              <a:buClr>
                <a:schemeClr val="dk1"/>
              </a:buClr>
              <a:buSzPts val="1600"/>
              <a:buFont typeface="Arial"/>
              <a:buNone/>
            </a:pPr>
            <a:endParaRPr sz="1600" dirty="0">
              <a:solidFill>
                <a:schemeClr val="tx1"/>
              </a:solidFill>
              <a:latin typeface="Calibri"/>
              <a:ea typeface="Calibri"/>
              <a:cs typeface="Calibri"/>
              <a:sym typeface="Calibri"/>
            </a:endParaRPr>
          </a:p>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Under the </a:t>
            </a:r>
            <a:r>
              <a:rPr lang="en-US" sz="1600" b="1" dirty="0">
                <a:solidFill>
                  <a:schemeClr val="dk1"/>
                </a:solidFill>
                <a:latin typeface="Calibri"/>
                <a:ea typeface="Calibri"/>
                <a:cs typeface="Calibri"/>
                <a:sym typeface="Calibri"/>
              </a:rPr>
              <a:t>“transition type” </a:t>
            </a:r>
            <a:r>
              <a:rPr lang="en-US" sz="1600" dirty="0">
                <a:solidFill>
                  <a:schemeClr val="dk1"/>
                </a:solidFill>
                <a:latin typeface="Calibri"/>
                <a:ea typeface="Calibri"/>
                <a:cs typeface="Calibri"/>
                <a:sym typeface="Calibri"/>
              </a:rPr>
              <a:t>column, </a:t>
            </a:r>
            <a:r>
              <a:rPr lang="en-US" sz="1600" b="1" dirty="0">
                <a:solidFill>
                  <a:schemeClr val="dk1"/>
                </a:solidFill>
                <a:latin typeface="Calibri"/>
                <a:ea typeface="Calibri"/>
                <a:cs typeface="Calibri"/>
                <a:sym typeface="Calibri"/>
              </a:rPr>
              <a:t>click the empty cell</a:t>
            </a:r>
            <a:r>
              <a:rPr lang="en-US" sz="1600" dirty="0">
                <a:solidFill>
                  <a:schemeClr val="dk1"/>
                </a:solidFill>
                <a:latin typeface="Calibri"/>
                <a:ea typeface="Calibri"/>
                <a:cs typeface="Calibri"/>
                <a:sym typeface="Calibri"/>
              </a:rPr>
              <a:t>, then </a:t>
            </a:r>
            <a:r>
              <a:rPr lang="en-US" sz="1600" b="1" dirty="0">
                <a:solidFill>
                  <a:schemeClr val="dk1"/>
                </a:solidFill>
                <a:latin typeface="Calibri"/>
                <a:ea typeface="Calibri"/>
                <a:cs typeface="Calibri"/>
                <a:sym typeface="Calibri"/>
              </a:rPr>
              <a:t>click the dropdown menu in it</a:t>
            </a:r>
            <a:r>
              <a:rPr lang="en-US" sz="1600" dirty="0">
                <a:solidFill>
                  <a:schemeClr val="dk1"/>
                </a:solidFill>
                <a:latin typeface="Calibri"/>
                <a:ea typeface="Calibri"/>
                <a:cs typeface="Calibri"/>
                <a:sym typeface="Calibri"/>
              </a:rPr>
              <a:t>, and then </a:t>
            </a:r>
            <a:r>
              <a:rPr lang="en-US" sz="1600" b="1" dirty="0">
                <a:solidFill>
                  <a:schemeClr val="dk1"/>
                </a:solidFill>
                <a:latin typeface="Calibri"/>
                <a:ea typeface="Calibri"/>
                <a:cs typeface="Calibri"/>
                <a:sym typeface="Calibri"/>
              </a:rPr>
              <a:t>select “Wind/weather/stress”. </a:t>
            </a:r>
            <a:r>
              <a:rPr lang="en-US" sz="1600" dirty="0">
                <a:solidFill>
                  <a:schemeClr val="dk1"/>
                </a:solidFill>
                <a:latin typeface="Calibri"/>
                <a:ea typeface="Calibri"/>
                <a:cs typeface="Calibri"/>
                <a:sym typeface="Calibri"/>
              </a:rPr>
              <a:t>This means that, out of the types of disturbances given in that list, this is the category you have determined that best represents the disturbance (storm) that you are introducing into this ecosystem.</a:t>
            </a:r>
            <a:endParaRPr dirty="0"/>
          </a:p>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When done, your table should look similar to the one below, so far. </a:t>
            </a:r>
          </a:p>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Keep going with your table on the next slide</a:t>
            </a:r>
            <a:endParaRPr dirty="0"/>
          </a:p>
          <a:p>
            <a:pPr marL="342900" marR="0" lvl="0" indent="-241300" algn="l" rtl="0">
              <a:spcBef>
                <a:spcPts val="0"/>
              </a:spcBef>
              <a:spcAft>
                <a:spcPts val="0"/>
              </a:spcAft>
              <a:buClr>
                <a:schemeClr val="dk1"/>
              </a:buClr>
              <a:buSzPts val="1600"/>
              <a:buFont typeface="Arial"/>
              <a:buNone/>
            </a:pPr>
            <a:endParaRPr sz="1600" dirty="0">
              <a:solidFill>
                <a:schemeClr val="dk1"/>
              </a:solidFill>
              <a:latin typeface="Calibri"/>
              <a:ea typeface="Calibri"/>
              <a:cs typeface="Calibri"/>
              <a:sym typeface="Calibri"/>
            </a:endParaRPr>
          </a:p>
        </p:txBody>
      </p:sp>
      <p:sp>
        <p:nvSpPr>
          <p:cNvPr id="360" name="Google Shape;360;p36"/>
          <p:cNvSpPr txBox="1"/>
          <p:nvPr/>
        </p:nvSpPr>
        <p:spPr>
          <a:xfrm>
            <a:off x="77032" y="29854"/>
            <a:ext cx="8590604"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O. Introducing a disturbance</a:t>
            </a:r>
            <a:endParaRPr sz="1600" dirty="0"/>
          </a:p>
        </p:txBody>
      </p:sp>
      <p:pic>
        <p:nvPicPr>
          <p:cNvPr id="361" name="Google Shape;361;p36"/>
          <p:cNvPicPr preferRelativeResize="0"/>
          <p:nvPr/>
        </p:nvPicPr>
        <p:blipFill rotWithShape="1">
          <a:blip r:embed="rId3">
            <a:alphaModFix/>
          </a:blip>
          <a:srcRect t="40300" b="39485"/>
          <a:stretch/>
        </p:blipFill>
        <p:spPr>
          <a:xfrm>
            <a:off x="-1" y="5499742"/>
            <a:ext cx="9144000" cy="115532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7"/>
          <p:cNvSpPr txBox="1"/>
          <p:nvPr/>
        </p:nvSpPr>
        <p:spPr>
          <a:xfrm>
            <a:off x="251783" y="455431"/>
            <a:ext cx="8767833" cy="535527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Under </a:t>
            </a:r>
            <a:r>
              <a:rPr lang="en-US" sz="1600" b="1" dirty="0">
                <a:solidFill>
                  <a:schemeClr val="dk1"/>
                </a:solidFill>
                <a:latin typeface="Calibri"/>
                <a:ea typeface="Calibri"/>
                <a:cs typeface="Calibri"/>
                <a:sym typeface="Calibri"/>
              </a:rPr>
              <a:t>“probability” </a:t>
            </a:r>
            <a:r>
              <a:rPr lang="en-US" sz="1600" dirty="0">
                <a:solidFill>
                  <a:schemeClr val="dk1"/>
                </a:solidFill>
                <a:latin typeface="Calibri"/>
                <a:ea typeface="Calibri"/>
                <a:cs typeface="Calibri"/>
                <a:sym typeface="Calibri"/>
              </a:rPr>
              <a:t>column, type in 0.2000. </a:t>
            </a:r>
            <a:endParaRPr dirty="0"/>
          </a:p>
          <a:p>
            <a:pPr marL="800100" marR="0" lvl="1" indent="-342900" algn="l" rtl="0">
              <a:spcBef>
                <a:spcPts val="0"/>
              </a:spcBef>
              <a:spcAft>
                <a:spcPts val="0"/>
              </a:spcAft>
              <a:buClr>
                <a:srgbClr val="0000FF"/>
              </a:buClr>
              <a:buSzPts val="1600"/>
              <a:buFont typeface="Arial"/>
              <a:buChar char="•"/>
            </a:pPr>
            <a:r>
              <a:rPr lang="en-US" sz="1600" b="1" i="0" u="none" strike="noStrike" cap="none" dirty="0">
                <a:solidFill>
                  <a:schemeClr val="tx1"/>
                </a:solidFill>
                <a:latin typeface="Calibri"/>
                <a:ea typeface="Calibri"/>
                <a:cs typeface="Calibri"/>
                <a:sym typeface="Calibri"/>
              </a:rPr>
              <a:t>This sets the disturbance return interval.</a:t>
            </a:r>
            <a:r>
              <a:rPr lang="en-US" sz="1600" b="0" i="0" u="none" strike="noStrike" cap="none" dirty="0">
                <a:solidFill>
                  <a:schemeClr val="dk1"/>
                </a:solidFill>
                <a:latin typeface="Calibri"/>
                <a:ea typeface="Calibri"/>
                <a:cs typeface="Calibri"/>
                <a:sym typeface="Calibri"/>
              </a:rPr>
              <a:t> You are saying that </a:t>
            </a:r>
            <a:r>
              <a:rPr lang="en-US" sz="1600" dirty="0">
                <a:solidFill>
                  <a:schemeClr val="dk1"/>
                </a:solidFill>
                <a:latin typeface="Calibri"/>
                <a:ea typeface="Calibri"/>
                <a:cs typeface="Calibri"/>
                <a:sym typeface="Calibri"/>
              </a:rPr>
              <a:t>you</a:t>
            </a:r>
            <a:r>
              <a:rPr lang="en-US" sz="1600" b="0" i="0" u="none" strike="noStrike" cap="none" dirty="0">
                <a:solidFill>
                  <a:schemeClr val="dk1"/>
                </a:solidFill>
                <a:latin typeface="Calibri"/>
                <a:ea typeface="Calibri"/>
                <a:cs typeface="Calibri"/>
                <a:sym typeface="Calibri"/>
              </a:rPr>
              <a:t> expect the storm to be returning to this ecosystem every 5 yrs</a:t>
            </a:r>
            <a:r>
              <a:rPr lang="en-US" sz="1600" b="1" i="0" u="none" strike="noStrike" cap="none" dirty="0">
                <a:solidFill>
                  <a:schemeClr val="tx1"/>
                </a:solidFill>
                <a:latin typeface="Calibri"/>
                <a:ea typeface="Calibri"/>
                <a:cs typeface="Calibri"/>
                <a:sym typeface="Calibri"/>
              </a:rPr>
              <a:t>. So, in probability terms, you divide 1 by the 5 to get 0.2000 that you put in this box</a:t>
            </a:r>
            <a:r>
              <a:rPr lang="en-US" sz="1600" b="0" i="0" u="none" strike="noStrike" cap="none" dirty="0">
                <a:solidFill>
                  <a:schemeClr val="dk1"/>
                </a:solidFill>
                <a:latin typeface="Calibri"/>
                <a:ea typeface="Calibri"/>
                <a:cs typeface="Calibri"/>
                <a:sym typeface="Calibri"/>
              </a:rPr>
              <a:t>. </a:t>
            </a:r>
            <a:endParaRPr dirty="0"/>
          </a:p>
          <a:p>
            <a:pPr marL="800100" lvl="2" indent="-342900">
              <a:buClr>
                <a:schemeClr val="dk1"/>
              </a:buClr>
              <a:buSzPts val="1600"/>
              <a:buFont typeface="Arial"/>
              <a:buChar char="•"/>
            </a:pPr>
            <a:r>
              <a:rPr lang="en-US" sz="1600" b="1" i="0" u="none" strike="noStrike" cap="none" dirty="0">
                <a:solidFill>
                  <a:schemeClr val="dk1"/>
                </a:solidFill>
                <a:latin typeface="Calibri"/>
                <a:ea typeface="Calibri"/>
                <a:cs typeface="Calibri"/>
                <a:sym typeface="Calibri"/>
              </a:rPr>
              <a:t>This means that for any disturbance you work with, you need to know its return interval in </a:t>
            </a:r>
            <a:r>
              <a:rPr lang="en-US" sz="1600" b="1" i="0" u="none" strike="noStrike" cap="none" dirty="0" err="1">
                <a:solidFill>
                  <a:schemeClr val="dk1"/>
                </a:solidFill>
                <a:latin typeface="Calibri"/>
                <a:ea typeface="Calibri"/>
                <a:cs typeface="Calibri"/>
                <a:sym typeface="Calibri"/>
              </a:rPr>
              <a:t>yrs</a:t>
            </a:r>
            <a:r>
              <a:rPr lang="en-US" sz="1600" b="1" i="0" u="none" strike="noStrike" cap="none" dirty="0">
                <a:solidFill>
                  <a:schemeClr val="dk1"/>
                </a:solidFill>
                <a:latin typeface="Calibri"/>
                <a:ea typeface="Calibri"/>
                <a:cs typeface="Calibri"/>
                <a:sym typeface="Calibri"/>
              </a:rPr>
              <a:t> then use that number to calculate the probability for it, which is what you enter in this box </a:t>
            </a:r>
            <a:r>
              <a:rPr lang="en-US" sz="1600" i="0" u="none" strike="noStrike" cap="none" dirty="0">
                <a:solidFill>
                  <a:schemeClr val="dk1"/>
                </a:solidFill>
                <a:latin typeface="Calibri"/>
                <a:ea typeface="Calibri"/>
                <a:cs typeface="Calibri"/>
                <a:sym typeface="Calibri"/>
              </a:rPr>
              <a:t>(e.g., if return interval is say 10 </a:t>
            </a:r>
            <a:r>
              <a:rPr lang="en-US" sz="1600" i="0" u="none" strike="noStrike" cap="none" dirty="0" err="1">
                <a:solidFill>
                  <a:schemeClr val="dk1"/>
                </a:solidFill>
                <a:latin typeface="Calibri"/>
                <a:ea typeface="Calibri"/>
                <a:cs typeface="Calibri"/>
                <a:sym typeface="Calibri"/>
              </a:rPr>
              <a:t>yrs</a:t>
            </a:r>
            <a:r>
              <a:rPr lang="en-US" sz="1600" i="0" u="none" strike="noStrike" cap="none" dirty="0">
                <a:solidFill>
                  <a:schemeClr val="dk1"/>
                </a:solidFill>
                <a:latin typeface="Calibri"/>
                <a:ea typeface="Calibri"/>
                <a:cs typeface="Calibri"/>
                <a:sym typeface="Calibri"/>
              </a:rPr>
              <a:t>, you divide 1 by 10 to get 0.1000, which is what is entered in your table. Probability is always in decimal form so you must change your interval </a:t>
            </a:r>
            <a:r>
              <a:rPr lang="en-US" sz="1600" i="0" u="none" strike="noStrike" cap="none" dirty="0" err="1">
                <a:solidFill>
                  <a:schemeClr val="dk1"/>
                </a:solidFill>
                <a:latin typeface="Calibri"/>
                <a:ea typeface="Calibri"/>
                <a:cs typeface="Calibri"/>
                <a:sym typeface="Calibri"/>
              </a:rPr>
              <a:t>yrs</a:t>
            </a:r>
            <a:r>
              <a:rPr lang="en-US" sz="1600" i="0" u="none" strike="noStrike" cap="none" dirty="0">
                <a:solidFill>
                  <a:schemeClr val="dk1"/>
                </a:solidFill>
                <a:latin typeface="Calibri"/>
                <a:ea typeface="Calibri"/>
                <a:cs typeface="Calibri"/>
                <a:sym typeface="Calibri"/>
              </a:rPr>
              <a:t> (10 </a:t>
            </a:r>
            <a:r>
              <a:rPr lang="en-US" sz="1600" i="0" u="none" strike="noStrike" cap="none" dirty="0" err="1">
                <a:solidFill>
                  <a:schemeClr val="dk1"/>
                </a:solidFill>
                <a:latin typeface="Calibri"/>
                <a:ea typeface="Calibri"/>
                <a:cs typeface="Calibri"/>
                <a:sym typeface="Calibri"/>
              </a:rPr>
              <a:t>yrs</a:t>
            </a:r>
            <a:r>
              <a:rPr lang="en-US" sz="1600" i="0" u="none" strike="noStrike" cap="none" dirty="0">
                <a:solidFill>
                  <a:schemeClr val="dk1"/>
                </a:solidFill>
                <a:latin typeface="Calibri"/>
                <a:ea typeface="Calibri"/>
                <a:cs typeface="Calibri"/>
                <a:sym typeface="Calibri"/>
              </a:rPr>
              <a:t>) into a decimal format (0.1000)</a:t>
            </a:r>
            <a:endParaRPr dirty="0"/>
          </a:p>
          <a:p>
            <a:pPr marL="342900" marR="0" lvl="0" indent="-241300" algn="l" rtl="0">
              <a:spcBef>
                <a:spcPts val="0"/>
              </a:spcBef>
              <a:spcAft>
                <a:spcPts val="0"/>
              </a:spcAft>
              <a:buClr>
                <a:schemeClr val="dk1"/>
              </a:buClr>
              <a:buSzPts val="1600"/>
              <a:buFont typeface="Arial"/>
              <a:buNone/>
            </a:pPr>
            <a:endParaRPr sz="16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For the </a:t>
            </a:r>
            <a:r>
              <a:rPr lang="en-US" sz="1600" b="1" dirty="0">
                <a:solidFill>
                  <a:schemeClr val="dk1"/>
                </a:solidFill>
                <a:latin typeface="Calibri"/>
                <a:ea typeface="Calibri"/>
                <a:cs typeface="Calibri"/>
                <a:sym typeface="Calibri"/>
              </a:rPr>
              <a:t>“Age reset”</a:t>
            </a:r>
            <a:r>
              <a:rPr lang="en-US" sz="1600" dirty="0">
                <a:solidFill>
                  <a:schemeClr val="dk1"/>
                </a:solidFill>
                <a:latin typeface="Calibri"/>
                <a:ea typeface="Calibri"/>
                <a:cs typeface="Calibri"/>
                <a:sym typeface="Calibri"/>
              </a:rPr>
              <a:t> column, click the cell and </a:t>
            </a:r>
            <a:r>
              <a:rPr lang="en-US" sz="1600" b="1" dirty="0">
                <a:solidFill>
                  <a:schemeClr val="dk1"/>
                </a:solidFill>
                <a:latin typeface="Calibri"/>
                <a:ea typeface="Calibri"/>
                <a:cs typeface="Calibri"/>
                <a:sym typeface="Calibri"/>
              </a:rPr>
              <a:t>select Yes.</a:t>
            </a:r>
            <a:r>
              <a:rPr lang="en-US" sz="1600" dirty="0">
                <a:solidFill>
                  <a:schemeClr val="dk1"/>
                </a:solidFill>
                <a:latin typeface="Calibri"/>
                <a:ea typeface="Calibri"/>
                <a:cs typeface="Calibri"/>
                <a:sym typeface="Calibri"/>
              </a:rPr>
              <a:t> </a:t>
            </a:r>
            <a:endParaRPr dirty="0"/>
          </a:p>
          <a:p>
            <a:pPr marL="800100" marR="0" lvl="1" indent="-342900" algn="l" rtl="0">
              <a:spcBef>
                <a:spcPts val="0"/>
              </a:spcBef>
              <a:spcAft>
                <a:spcPts val="0"/>
              </a:spcAft>
              <a:buClr>
                <a:srgbClr val="0000FF"/>
              </a:buClr>
              <a:buSzPts val="1600"/>
              <a:buFont typeface="Arial"/>
              <a:buChar char="•"/>
            </a:pPr>
            <a:r>
              <a:rPr lang="en-US" b="0" i="0" u="none" strike="noStrike" cap="none" dirty="0">
                <a:solidFill>
                  <a:schemeClr val="tx1"/>
                </a:solidFill>
                <a:latin typeface="Calibri"/>
                <a:ea typeface="Calibri"/>
                <a:cs typeface="Calibri"/>
                <a:sym typeface="Calibri"/>
              </a:rPr>
              <a:t>You are saying that you want the disturbance to reset the ecosystem to the lowest number in the age range of the class it is being moved to.  In this case, because you are moving it to early 1 all (a stage that lasts 0 to 5 </a:t>
            </a:r>
            <a:r>
              <a:rPr lang="en-US" b="0" i="0" u="none" strike="noStrike" cap="none" dirty="0" err="1">
                <a:solidFill>
                  <a:schemeClr val="tx1"/>
                </a:solidFill>
                <a:latin typeface="Calibri"/>
                <a:ea typeface="Calibri"/>
                <a:cs typeface="Calibri"/>
                <a:sym typeface="Calibri"/>
              </a:rPr>
              <a:t>yrs</a:t>
            </a:r>
            <a:r>
              <a:rPr lang="en-US" b="0" i="0" u="none" strike="noStrike" cap="none" dirty="0">
                <a:solidFill>
                  <a:schemeClr val="tx1"/>
                </a:solidFill>
                <a:latin typeface="Calibri"/>
                <a:ea typeface="Calibri"/>
                <a:cs typeface="Calibri"/>
                <a:sym typeface="Calibri"/>
              </a:rPr>
              <a:t>), by clicking Yes on age reset, you are asking for the ecosystem to go back to 0 (the lowest number in the 0 - 5 age range)</a:t>
            </a:r>
            <a:endParaRPr dirty="0">
              <a:solidFill>
                <a:schemeClr val="tx1"/>
              </a:solidFill>
            </a:endParaRPr>
          </a:p>
          <a:p>
            <a:pPr marL="800100" marR="0" lvl="1" indent="-342900" algn="l" rtl="0">
              <a:spcBef>
                <a:spcPts val="0"/>
              </a:spcBef>
              <a:spcAft>
                <a:spcPts val="0"/>
              </a:spcAft>
              <a:buClr>
                <a:srgbClr val="0000FF"/>
              </a:buClr>
              <a:buSzPts val="1600"/>
              <a:buFont typeface="Arial"/>
              <a:buChar char="•"/>
            </a:pPr>
            <a:r>
              <a:rPr lang="en-US" b="1" i="0" u="none" strike="noStrike" cap="none" dirty="0">
                <a:solidFill>
                  <a:schemeClr val="tx1"/>
                </a:solidFill>
                <a:latin typeface="Calibri"/>
                <a:ea typeface="Calibri"/>
                <a:cs typeface="Calibri"/>
                <a:sym typeface="Calibri"/>
              </a:rPr>
              <a:t>For each disturbance you work with, you will have to decide if you want the system to reset  age or not</a:t>
            </a:r>
            <a:endParaRPr b="1" dirty="0">
              <a:solidFill>
                <a:schemeClr val="tx1"/>
              </a:solidFill>
            </a:endParaRPr>
          </a:p>
          <a:p>
            <a:pPr marL="342900" marR="0" lvl="0" indent="-34290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Your table should have only the above columns</a:t>
            </a:r>
            <a:r>
              <a:rPr lang="en-US" sz="1600" dirty="0">
                <a:solidFill>
                  <a:schemeClr val="dk1"/>
                </a:solidFill>
                <a:latin typeface="Calibri"/>
                <a:ea typeface="Calibri"/>
                <a:cs typeface="Calibri"/>
                <a:sym typeface="Calibri"/>
              </a:rPr>
              <a:t>: Class, To class, Transition type, Probability, and Age reset. If your table happens to have more classes (e.g., </a:t>
            </a:r>
            <a:r>
              <a:rPr lang="en-US" sz="1600" dirty="0" err="1">
                <a:solidFill>
                  <a:schemeClr val="dk1"/>
                </a:solidFill>
                <a:latin typeface="Calibri"/>
                <a:ea typeface="Calibri"/>
                <a:cs typeface="Calibri"/>
                <a:sym typeface="Calibri"/>
              </a:rPr>
              <a:t>TSTMin</a:t>
            </a:r>
            <a:r>
              <a:rPr lang="en-US" sz="1600" dirty="0">
                <a:solidFill>
                  <a:schemeClr val="dk1"/>
                </a:solidFill>
                <a:latin typeface="Calibri"/>
                <a:ea typeface="Calibri"/>
                <a:cs typeface="Calibri"/>
                <a:sym typeface="Calibri"/>
              </a:rPr>
              <a:t>), you can just fill in those extra classes with values similar to the ones above them. For example, if  </a:t>
            </a:r>
            <a:r>
              <a:rPr lang="en-US" sz="1600" dirty="0" err="1">
                <a:solidFill>
                  <a:schemeClr val="dk1"/>
                </a:solidFill>
                <a:latin typeface="Calibri"/>
                <a:ea typeface="Calibri"/>
                <a:cs typeface="Calibri"/>
                <a:sym typeface="Calibri"/>
              </a:rPr>
              <a:t>sayTSTMin</a:t>
            </a:r>
            <a:r>
              <a:rPr lang="en-US" sz="1600" dirty="0">
                <a:solidFill>
                  <a:schemeClr val="dk1"/>
                </a:solidFill>
                <a:latin typeface="Calibri"/>
                <a:ea typeface="Calibri"/>
                <a:cs typeface="Calibri"/>
                <a:sym typeface="Calibri"/>
              </a:rPr>
              <a:t> has zeros in rows above the line you are working with, just put zero as well in your row.</a:t>
            </a:r>
          </a:p>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Go to next slide to see your completely filled in table.</a:t>
            </a:r>
            <a:endParaRPr sz="1600" dirty="0">
              <a:solidFill>
                <a:srgbClr val="0000FF"/>
              </a:solidFill>
              <a:latin typeface="Calibri"/>
              <a:ea typeface="Calibri"/>
              <a:cs typeface="Calibri"/>
              <a:sym typeface="Calibri"/>
            </a:endParaRPr>
          </a:p>
          <a:p>
            <a:pPr marL="342900" marR="0" lvl="0" indent="-241300" algn="l" rtl="0">
              <a:spcBef>
                <a:spcPts val="0"/>
              </a:spcBef>
              <a:spcAft>
                <a:spcPts val="0"/>
              </a:spcAft>
              <a:buClr>
                <a:schemeClr val="dk1"/>
              </a:buClr>
              <a:buSzPts val="1600"/>
              <a:buFont typeface="Arial"/>
              <a:buNone/>
            </a:pPr>
            <a:endParaRPr sz="1600" dirty="0">
              <a:solidFill>
                <a:schemeClr val="dk1"/>
              </a:solidFill>
              <a:latin typeface="Calibri"/>
              <a:ea typeface="Calibri"/>
              <a:cs typeface="Calibri"/>
              <a:sym typeface="Calibri"/>
            </a:endParaRPr>
          </a:p>
        </p:txBody>
      </p:sp>
      <p:sp>
        <p:nvSpPr>
          <p:cNvPr id="367" name="Google Shape;367;p37"/>
          <p:cNvSpPr txBox="1"/>
          <p:nvPr/>
        </p:nvSpPr>
        <p:spPr>
          <a:xfrm>
            <a:off x="77032" y="29854"/>
            <a:ext cx="8590604"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O. Introducing a disturbance</a:t>
            </a:r>
            <a:endParaRPr sz="16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8"/>
          <p:cNvSpPr txBox="1"/>
          <p:nvPr/>
        </p:nvSpPr>
        <p:spPr>
          <a:xfrm>
            <a:off x="144280" y="510186"/>
            <a:ext cx="8767833" cy="156962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 You should now have the table filled out, similar to the one below</a:t>
            </a:r>
            <a:endParaRPr dirty="0"/>
          </a:p>
          <a:p>
            <a:pPr marL="342900" marR="0" lvl="0" indent="-342900" algn="l" rtl="0">
              <a:spcBef>
                <a:spcPts val="0"/>
              </a:spcBef>
              <a:spcAft>
                <a:spcPts val="0"/>
              </a:spcAft>
              <a:buClr>
                <a:srgbClr val="0000FF"/>
              </a:buClr>
              <a:buSzPts val="1600"/>
              <a:buFont typeface="Arial"/>
              <a:buChar char="•"/>
            </a:pPr>
            <a:r>
              <a:rPr lang="en-US" sz="1600" dirty="0">
                <a:solidFill>
                  <a:schemeClr val="tx1"/>
                </a:solidFill>
                <a:latin typeface="Calibri"/>
                <a:ea typeface="Calibri"/>
                <a:cs typeface="Calibri"/>
                <a:sym typeface="Calibri"/>
              </a:rPr>
              <a:t>Click the save icon at the top left corner of this page to save your work. </a:t>
            </a:r>
          </a:p>
          <a:p>
            <a:pPr marL="342900" marR="0" lvl="0" indent="-342900" algn="l" rtl="0">
              <a:spcBef>
                <a:spcPts val="0"/>
              </a:spcBef>
              <a:spcAft>
                <a:spcPts val="0"/>
              </a:spcAft>
              <a:buClr>
                <a:srgbClr val="0000FF"/>
              </a:buClr>
              <a:buSzPts val="1600"/>
              <a:buFont typeface="Arial"/>
              <a:buChar char="•"/>
            </a:pPr>
            <a:r>
              <a:rPr lang="en-US" sz="1600" b="1" dirty="0">
                <a:solidFill>
                  <a:schemeClr val="tx1"/>
                </a:solidFill>
                <a:latin typeface="Calibri"/>
                <a:ea typeface="Calibri"/>
                <a:cs typeface="Calibri"/>
                <a:sym typeface="Calibri"/>
              </a:rPr>
              <a:t>Do not leave this part without saving, you will lose all of the things you have told this model to do!</a:t>
            </a:r>
            <a:endParaRPr b="1" dirty="0">
              <a:solidFill>
                <a:schemeClr val="tx1"/>
              </a:solidFill>
            </a:endParaRPr>
          </a:p>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Go to next slide for instruction on how to exit this table</a:t>
            </a:r>
            <a:endParaRPr dirty="0"/>
          </a:p>
          <a:p>
            <a:pPr marL="342900" marR="0" lvl="0" indent="-241300" algn="l" rtl="0">
              <a:spcBef>
                <a:spcPts val="0"/>
              </a:spcBef>
              <a:spcAft>
                <a:spcPts val="0"/>
              </a:spcAft>
              <a:buClr>
                <a:schemeClr val="dk1"/>
              </a:buClr>
              <a:buSzPts val="1600"/>
              <a:buFont typeface="Arial"/>
              <a:buNone/>
            </a:pPr>
            <a:endParaRPr sz="1600" dirty="0">
              <a:solidFill>
                <a:schemeClr val="dk1"/>
              </a:solidFill>
              <a:latin typeface="Calibri"/>
              <a:ea typeface="Calibri"/>
              <a:cs typeface="Calibri"/>
              <a:sym typeface="Calibri"/>
            </a:endParaRPr>
          </a:p>
        </p:txBody>
      </p:sp>
      <p:sp>
        <p:nvSpPr>
          <p:cNvPr id="373" name="Google Shape;373;p38"/>
          <p:cNvSpPr txBox="1"/>
          <p:nvPr/>
        </p:nvSpPr>
        <p:spPr>
          <a:xfrm>
            <a:off x="77032" y="29854"/>
            <a:ext cx="8590604"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O. Introducing a disturbance</a:t>
            </a:r>
            <a:endParaRPr sz="1600" dirty="0"/>
          </a:p>
        </p:txBody>
      </p:sp>
      <p:grpSp>
        <p:nvGrpSpPr>
          <p:cNvPr id="4" name="Group 3">
            <a:extLst>
              <a:ext uri="{FF2B5EF4-FFF2-40B4-BE49-F238E27FC236}">
                <a16:creationId xmlns:a16="http://schemas.microsoft.com/office/drawing/2014/main" id="{C38B5A9E-AB18-8382-B170-0837B2CA5DC3}"/>
              </a:ext>
            </a:extLst>
          </p:cNvPr>
          <p:cNvGrpSpPr/>
          <p:nvPr/>
        </p:nvGrpSpPr>
        <p:grpSpPr>
          <a:xfrm>
            <a:off x="-135982" y="2807284"/>
            <a:ext cx="9249867" cy="1314722"/>
            <a:chOff x="-135982" y="2807284"/>
            <a:chExt cx="9249867" cy="1314722"/>
          </a:xfrm>
        </p:grpSpPr>
        <p:pic>
          <p:nvPicPr>
            <p:cNvPr id="374" name="Google Shape;374;p38"/>
            <p:cNvPicPr preferRelativeResize="0"/>
            <p:nvPr/>
          </p:nvPicPr>
          <p:blipFill rotWithShape="1">
            <a:blip r:embed="rId3">
              <a:alphaModFix/>
            </a:blip>
            <a:srcRect t="39274" b="37568"/>
            <a:stretch/>
          </p:blipFill>
          <p:spPr>
            <a:xfrm>
              <a:off x="30115" y="2807284"/>
              <a:ext cx="9083770" cy="1314722"/>
            </a:xfrm>
            <a:prstGeom prst="rect">
              <a:avLst/>
            </a:prstGeom>
            <a:noFill/>
            <a:ln>
              <a:noFill/>
            </a:ln>
          </p:spPr>
        </p:pic>
        <p:cxnSp>
          <p:nvCxnSpPr>
            <p:cNvPr id="3" name="Straight Arrow Connector 2">
              <a:extLst>
                <a:ext uri="{FF2B5EF4-FFF2-40B4-BE49-F238E27FC236}">
                  <a16:creationId xmlns:a16="http://schemas.microsoft.com/office/drawing/2014/main" id="{570E5D30-E274-19F3-BD19-1B726B0E3D0B}"/>
                </a:ext>
              </a:extLst>
            </p:cNvPr>
            <p:cNvCxnSpPr/>
            <p:nvPr/>
          </p:nvCxnSpPr>
          <p:spPr>
            <a:xfrm>
              <a:off x="-135982" y="3834244"/>
              <a:ext cx="426028"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9"/>
          <p:cNvSpPr txBox="1"/>
          <p:nvPr/>
        </p:nvSpPr>
        <p:spPr>
          <a:xfrm>
            <a:off x="128391" y="389908"/>
            <a:ext cx="905841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Now we want to exit out of the editable/probabilistic table so we can run the model</a:t>
            </a:r>
            <a:endParaRPr b="1" dirty="0"/>
          </a:p>
        </p:txBody>
      </p:sp>
      <p:sp>
        <p:nvSpPr>
          <p:cNvPr id="380" name="Google Shape;380;p39"/>
          <p:cNvSpPr txBox="1"/>
          <p:nvPr/>
        </p:nvSpPr>
        <p:spPr>
          <a:xfrm>
            <a:off x="124703" y="757393"/>
            <a:ext cx="8767833" cy="255450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After saving, first minimize the table by clicking the middle set of boxes in the top right corner (shown in red box in the first image below). </a:t>
            </a:r>
            <a:r>
              <a:rPr lang="en-US" sz="1600" b="1" dirty="0">
                <a:solidFill>
                  <a:schemeClr val="tx1"/>
                </a:solidFill>
                <a:latin typeface="Calibri"/>
                <a:ea typeface="Calibri"/>
                <a:cs typeface="Calibri"/>
                <a:sym typeface="Calibri"/>
              </a:rPr>
              <a:t>You need to do this minimizing step to avoid clicking the wrong tab that could delete your whole work window!</a:t>
            </a:r>
            <a:endParaRPr b="1" dirty="0">
              <a:solidFill>
                <a:schemeClr val="tx1"/>
              </a:solidFill>
            </a:endParaRPr>
          </a:p>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That will bring you back to the table and the pathways diagram as before (2</a:t>
            </a:r>
            <a:r>
              <a:rPr lang="en-US" sz="1600" baseline="30000" dirty="0">
                <a:solidFill>
                  <a:schemeClr val="dk1"/>
                </a:solidFill>
                <a:latin typeface="Calibri"/>
                <a:ea typeface="Calibri"/>
                <a:cs typeface="Calibri"/>
                <a:sym typeface="Calibri"/>
              </a:rPr>
              <a:t>nd</a:t>
            </a:r>
            <a:r>
              <a:rPr lang="en-US" sz="1600" dirty="0">
                <a:solidFill>
                  <a:schemeClr val="dk1"/>
                </a:solidFill>
                <a:latin typeface="Calibri"/>
                <a:ea typeface="Calibri"/>
                <a:cs typeface="Calibri"/>
                <a:sym typeface="Calibri"/>
              </a:rPr>
              <a:t> image to the right)</a:t>
            </a:r>
            <a:endParaRPr dirty="0"/>
          </a:p>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To exit the table, click on the </a:t>
            </a:r>
            <a:r>
              <a:rPr lang="en-US" sz="1600" b="1" dirty="0">
                <a:solidFill>
                  <a:schemeClr val="tx1"/>
                </a:solidFill>
                <a:latin typeface="Calibri"/>
                <a:ea typeface="Calibri"/>
                <a:cs typeface="Calibri"/>
                <a:sym typeface="Calibri"/>
              </a:rPr>
              <a:t>red X</a:t>
            </a:r>
            <a:r>
              <a:rPr lang="en-US" sz="1600" dirty="0">
                <a:solidFill>
                  <a:srgbClr val="FF0000"/>
                </a:solidFill>
                <a:latin typeface="Calibri"/>
                <a:ea typeface="Calibri"/>
                <a:cs typeface="Calibri"/>
                <a:sym typeface="Calibri"/>
              </a:rPr>
              <a:t> </a:t>
            </a:r>
            <a:r>
              <a:rPr lang="en-US" sz="1600" dirty="0">
                <a:solidFill>
                  <a:schemeClr val="dk1"/>
                </a:solidFill>
                <a:latin typeface="Calibri"/>
                <a:ea typeface="Calibri"/>
                <a:cs typeface="Calibri"/>
                <a:sym typeface="Calibri"/>
              </a:rPr>
              <a:t>tab to its right corner. </a:t>
            </a:r>
            <a:endParaRPr dirty="0"/>
          </a:p>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That will leave you with the scenario pane that has the transition pathways diagram</a:t>
            </a:r>
            <a:endParaRPr dirty="0"/>
          </a:p>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 Click save again and them click the </a:t>
            </a:r>
            <a:r>
              <a:rPr lang="en-US" sz="1600" b="1" dirty="0">
                <a:solidFill>
                  <a:schemeClr val="tx1"/>
                </a:solidFill>
                <a:latin typeface="Calibri"/>
                <a:ea typeface="Calibri"/>
                <a:cs typeface="Calibri"/>
                <a:sym typeface="Calibri"/>
              </a:rPr>
              <a:t>red X </a:t>
            </a:r>
            <a:r>
              <a:rPr lang="en-US" sz="1600" dirty="0">
                <a:solidFill>
                  <a:schemeClr val="tx1"/>
                </a:solidFill>
                <a:latin typeface="Calibri"/>
                <a:ea typeface="Calibri"/>
                <a:cs typeface="Calibri"/>
                <a:sym typeface="Calibri"/>
              </a:rPr>
              <a:t>tab</a:t>
            </a:r>
            <a:r>
              <a:rPr lang="en-US" sz="1600" b="1" dirty="0">
                <a:solidFill>
                  <a:schemeClr val="tx1"/>
                </a:solidFill>
                <a:latin typeface="Calibri"/>
                <a:ea typeface="Calibri"/>
                <a:cs typeface="Calibri"/>
                <a:sym typeface="Calibri"/>
              </a:rPr>
              <a:t> </a:t>
            </a:r>
            <a:r>
              <a:rPr lang="en-US" sz="1600" dirty="0">
                <a:solidFill>
                  <a:schemeClr val="dk1"/>
                </a:solidFill>
                <a:latin typeface="Calibri"/>
                <a:ea typeface="Calibri"/>
                <a:cs typeface="Calibri"/>
                <a:sym typeface="Calibri"/>
              </a:rPr>
              <a:t>on the top right hand corner of this pane to exit it as well</a:t>
            </a:r>
            <a:endParaRPr dirty="0"/>
          </a:p>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Go to next slide to see what you have now</a:t>
            </a:r>
            <a:endParaRPr dirty="0"/>
          </a:p>
          <a:p>
            <a:pPr marL="342900" marR="0" lvl="0" indent="-241300" algn="l" rtl="0">
              <a:spcBef>
                <a:spcPts val="0"/>
              </a:spcBef>
              <a:spcAft>
                <a:spcPts val="0"/>
              </a:spcAft>
              <a:buClr>
                <a:schemeClr val="dk1"/>
              </a:buClr>
              <a:buSzPts val="1600"/>
              <a:buFont typeface="Arial"/>
              <a:buNone/>
            </a:pPr>
            <a:endParaRPr sz="1600" dirty="0">
              <a:solidFill>
                <a:schemeClr val="dk1"/>
              </a:solidFill>
              <a:latin typeface="Calibri"/>
              <a:ea typeface="Calibri"/>
              <a:cs typeface="Calibri"/>
              <a:sym typeface="Calibri"/>
            </a:endParaRPr>
          </a:p>
        </p:txBody>
      </p:sp>
      <p:sp>
        <p:nvSpPr>
          <p:cNvPr id="381" name="Google Shape;381;p39"/>
          <p:cNvSpPr txBox="1"/>
          <p:nvPr/>
        </p:nvSpPr>
        <p:spPr>
          <a:xfrm>
            <a:off x="77032" y="29854"/>
            <a:ext cx="8590604"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O. Introducing a disturbance</a:t>
            </a:r>
            <a:endParaRPr sz="1600" dirty="0"/>
          </a:p>
        </p:txBody>
      </p:sp>
      <p:grpSp>
        <p:nvGrpSpPr>
          <p:cNvPr id="382" name="Google Shape;382;p39"/>
          <p:cNvGrpSpPr/>
          <p:nvPr/>
        </p:nvGrpSpPr>
        <p:grpSpPr>
          <a:xfrm>
            <a:off x="85581" y="3668551"/>
            <a:ext cx="2350994" cy="1776336"/>
            <a:chOff x="273685" y="2498859"/>
            <a:chExt cx="1853410" cy="1569660"/>
          </a:xfrm>
        </p:grpSpPr>
        <p:pic>
          <p:nvPicPr>
            <p:cNvPr id="383" name="Google Shape;383;p39"/>
            <p:cNvPicPr preferRelativeResize="0"/>
            <p:nvPr/>
          </p:nvPicPr>
          <p:blipFill rotWithShape="1">
            <a:blip r:embed="rId3">
              <a:alphaModFix/>
            </a:blip>
            <a:srcRect l="86946" b="82311"/>
            <a:stretch/>
          </p:blipFill>
          <p:spPr>
            <a:xfrm>
              <a:off x="273685" y="2498859"/>
              <a:ext cx="1853410" cy="1569660"/>
            </a:xfrm>
            <a:prstGeom prst="rect">
              <a:avLst/>
            </a:prstGeom>
            <a:noFill/>
            <a:ln>
              <a:noFill/>
            </a:ln>
          </p:spPr>
        </p:pic>
        <p:sp>
          <p:nvSpPr>
            <p:cNvPr id="384" name="Google Shape;384;p39"/>
            <p:cNvSpPr/>
            <p:nvPr/>
          </p:nvSpPr>
          <p:spPr>
            <a:xfrm>
              <a:off x="1752144" y="2770577"/>
              <a:ext cx="180690" cy="202592"/>
            </a:xfrm>
            <a:prstGeom prst="ellipse">
              <a:avLst/>
            </a:prstGeom>
            <a:noFill/>
            <a:ln w="254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 name="Group 2">
            <a:extLst>
              <a:ext uri="{FF2B5EF4-FFF2-40B4-BE49-F238E27FC236}">
                <a16:creationId xmlns:a16="http://schemas.microsoft.com/office/drawing/2014/main" id="{A71973EC-E9A3-B2D0-864D-4D367BA533E6}"/>
              </a:ext>
            </a:extLst>
          </p:cNvPr>
          <p:cNvGrpSpPr/>
          <p:nvPr/>
        </p:nvGrpSpPr>
        <p:grpSpPr>
          <a:xfrm>
            <a:off x="3902079" y="2976996"/>
            <a:ext cx="5113664" cy="3781424"/>
            <a:chOff x="2190161" y="2940628"/>
            <a:chExt cx="5113664" cy="3781424"/>
          </a:xfrm>
        </p:grpSpPr>
        <p:pic>
          <p:nvPicPr>
            <p:cNvPr id="385" name="Google Shape;385;p39"/>
            <p:cNvPicPr preferRelativeResize="0"/>
            <p:nvPr/>
          </p:nvPicPr>
          <p:blipFill rotWithShape="1">
            <a:blip r:embed="rId4">
              <a:alphaModFix/>
            </a:blip>
            <a:srcRect l="25508" t="59" b="9114"/>
            <a:stretch/>
          </p:blipFill>
          <p:spPr>
            <a:xfrm>
              <a:off x="2190161" y="2940628"/>
              <a:ext cx="5113664" cy="3781424"/>
            </a:xfrm>
            <a:prstGeom prst="rect">
              <a:avLst/>
            </a:prstGeom>
            <a:noFill/>
            <a:ln>
              <a:noFill/>
            </a:ln>
          </p:spPr>
        </p:pic>
        <p:grpSp>
          <p:nvGrpSpPr>
            <p:cNvPr id="2" name="Group 1">
              <a:extLst>
                <a:ext uri="{FF2B5EF4-FFF2-40B4-BE49-F238E27FC236}">
                  <a16:creationId xmlns:a16="http://schemas.microsoft.com/office/drawing/2014/main" id="{2BA11328-1BD8-833A-E029-402996D170B8}"/>
                </a:ext>
              </a:extLst>
            </p:cNvPr>
            <p:cNvGrpSpPr/>
            <p:nvPr/>
          </p:nvGrpSpPr>
          <p:grpSpPr>
            <a:xfrm>
              <a:off x="6268943" y="3429000"/>
              <a:ext cx="560348" cy="1127719"/>
              <a:chOff x="7947074" y="3429000"/>
              <a:chExt cx="560348" cy="1127719"/>
            </a:xfrm>
          </p:grpSpPr>
          <p:sp>
            <p:nvSpPr>
              <p:cNvPr id="386" name="Google Shape;386;p39"/>
              <p:cNvSpPr/>
              <p:nvPr/>
            </p:nvSpPr>
            <p:spPr>
              <a:xfrm>
                <a:off x="7947074" y="4354127"/>
                <a:ext cx="180690" cy="202592"/>
              </a:xfrm>
              <a:prstGeom prst="ellipse">
                <a:avLst/>
              </a:prstGeom>
              <a:noFill/>
              <a:ln w="254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7" name="Google Shape;387;p39"/>
              <p:cNvSpPr/>
              <p:nvPr/>
            </p:nvSpPr>
            <p:spPr>
              <a:xfrm>
                <a:off x="8326732" y="3429000"/>
                <a:ext cx="180690" cy="202592"/>
              </a:xfrm>
              <a:prstGeom prst="ellipse">
                <a:avLst/>
              </a:prstGeom>
              <a:noFill/>
              <a:ln w="254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0"/>
          <p:cNvSpPr txBox="1"/>
          <p:nvPr/>
        </p:nvSpPr>
        <p:spPr>
          <a:xfrm>
            <a:off x="222467" y="590827"/>
            <a:ext cx="8590603"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Your workspace should look similar to the one below after exiting the table and the scenario pane in the previous step</a:t>
            </a:r>
            <a:endParaRPr dirty="0"/>
          </a:p>
        </p:txBody>
      </p:sp>
      <p:sp>
        <p:nvSpPr>
          <p:cNvPr id="393" name="Google Shape;393;p40"/>
          <p:cNvSpPr txBox="1"/>
          <p:nvPr/>
        </p:nvSpPr>
        <p:spPr>
          <a:xfrm>
            <a:off x="160159" y="88323"/>
            <a:ext cx="8590604"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O. Introducing a disturbance. </a:t>
            </a:r>
            <a:endParaRPr sz="1600" dirty="0"/>
          </a:p>
        </p:txBody>
      </p:sp>
      <p:pic>
        <p:nvPicPr>
          <p:cNvPr id="394" name="Google Shape;394;p40"/>
          <p:cNvPicPr preferRelativeResize="0"/>
          <p:nvPr/>
        </p:nvPicPr>
        <p:blipFill rotWithShape="1">
          <a:blip r:embed="rId3">
            <a:alphaModFix/>
          </a:blip>
          <a:srcRect b="7101"/>
          <a:stretch/>
        </p:blipFill>
        <p:spPr>
          <a:xfrm>
            <a:off x="315897" y="2059048"/>
            <a:ext cx="8009883" cy="465064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1"/>
          <p:cNvSpPr txBox="1"/>
          <p:nvPr/>
        </p:nvSpPr>
        <p:spPr>
          <a:xfrm>
            <a:off x="85581" y="399186"/>
            <a:ext cx="905841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Now you want to run the model, just like you did before, to enable us to get a new graph</a:t>
            </a:r>
            <a:endParaRPr b="1" dirty="0"/>
          </a:p>
        </p:txBody>
      </p:sp>
      <p:sp>
        <p:nvSpPr>
          <p:cNvPr id="400" name="Google Shape;400;p41"/>
          <p:cNvSpPr txBox="1"/>
          <p:nvPr/>
        </p:nvSpPr>
        <p:spPr>
          <a:xfrm>
            <a:off x="273685" y="811336"/>
            <a:ext cx="8767833" cy="230828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00FF"/>
              </a:buClr>
              <a:buSzPts val="1600"/>
              <a:buFont typeface="Arial"/>
              <a:buChar char="•"/>
            </a:pPr>
            <a:r>
              <a:rPr lang="en-US" sz="1600" b="1" dirty="0">
                <a:solidFill>
                  <a:schemeClr val="tx1"/>
                </a:solidFill>
                <a:latin typeface="Calibri"/>
                <a:ea typeface="Calibri"/>
                <a:cs typeface="Calibri"/>
                <a:sym typeface="Calibri"/>
              </a:rPr>
              <a:t>Click the “storm” library once </a:t>
            </a:r>
            <a:r>
              <a:rPr lang="en-US" sz="1600" dirty="0">
                <a:solidFill>
                  <a:schemeClr val="dk1"/>
                </a:solidFill>
                <a:latin typeface="Calibri"/>
                <a:ea typeface="Calibri"/>
                <a:cs typeface="Calibri"/>
                <a:sym typeface="Calibri"/>
              </a:rPr>
              <a:t>to highlight it, </a:t>
            </a:r>
            <a:r>
              <a:rPr lang="en-US" sz="1600" b="1" dirty="0">
                <a:solidFill>
                  <a:schemeClr val="dk1"/>
                </a:solidFill>
                <a:latin typeface="Calibri"/>
                <a:ea typeface="Calibri"/>
                <a:cs typeface="Calibri"/>
                <a:sym typeface="Calibri"/>
              </a:rPr>
              <a:t>Right click </a:t>
            </a:r>
            <a:r>
              <a:rPr lang="en-US" sz="1600" dirty="0">
                <a:solidFill>
                  <a:schemeClr val="dk1"/>
                </a:solidFill>
                <a:latin typeface="Calibri"/>
                <a:ea typeface="Calibri"/>
                <a:cs typeface="Calibri"/>
                <a:sym typeface="Calibri"/>
              </a:rPr>
              <a:t>then </a:t>
            </a:r>
            <a:r>
              <a:rPr lang="en-US" sz="1600" b="1" dirty="0">
                <a:solidFill>
                  <a:schemeClr val="dk1"/>
                </a:solidFill>
                <a:latin typeface="Calibri"/>
                <a:ea typeface="Calibri"/>
                <a:cs typeface="Calibri"/>
                <a:sym typeface="Calibri"/>
              </a:rPr>
              <a:t>select the green “Run” option</a:t>
            </a:r>
            <a:r>
              <a:rPr lang="en-US" sz="1600" dirty="0">
                <a:solidFill>
                  <a:schemeClr val="dk1"/>
                </a:solidFill>
                <a:latin typeface="Calibri"/>
                <a:ea typeface="Calibri"/>
                <a:cs typeface="Calibri"/>
                <a:sym typeface="Calibri"/>
              </a:rPr>
              <a:t>, just like you did before. </a:t>
            </a:r>
            <a:endParaRPr dirty="0"/>
          </a:p>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A run monitor window will pop up to show progress and it could fast, Just like before</a:t>
            </a:r>
            <a:endParaRPr dirty="0"/>
          </a:p>
          <a:p>
            <a:pPr marL="342900" marR="0" lvl="0" indent="-342900" algn="l" rtl="0">
              <a:spcBef>
                <a:spcPts val="0"/>
              </a:spcBef>
              <a:spcAft>
                <a:spcPts val="0"/>
              </a:spcAft>
              <a:buClr>
                <a:srgbClr val="0000FF"/>
              </a:buClr>
              <a:buSzPts val="1600"/>
              <a:buFont typeface="Arial"/>
              <a:buChar char="•"/>
            </a:pPr>
            <a:r>
              <a:rPr lang="en-US" sz="1600" dirty="0">
                <a:solidFill>
                  <a:schemeClr val="tx1"/>
                </a:solidFill>
                <a:latin typeface="Calibri"/>
                <a:ea typeface="Calibri"/>
                <a:cs typeface="Calibri"/>
                <a:sym typeface="Calibri"/>
              </a:rPr>
              <a:t>When done, get out of that run monitor window to remove it by </a:t>
            </a:r>
            <a:r>
              <a:rPr lang="en-US" sz="1600" dirty="0">
                <a:solidFill>
                  <a:schemeClr val="dk1"/>
                </a:solidFill>
                <a:latin typeface="Calibri"/>
                <a:ea typeface="Calibri"/>
                <a:cs typeface="Calibri"/>
                <a:sym typeface="Calibri"/>
              </a:rPr>
              <a:t>using the red X button on the top right corner of that window, just like you did before</a:t>
            </a:r>
            <a:endParaRPr dirty="0"/>
          </a:p>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Check to ensure that under the “results” of your storm library, there is only one line of results. Delete any extra ones if you have more than one; the last one is the right one</a:t>
            </a:r>
            <a:endParaRPr sz="1600" dirty="0"/>
          </a:p>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Go to next slide to produce a new graph showing what your disturbance did to the successional classes</a:t>
            </a:r>
            <a:endParaRPr dirty="0"/>
          </a:p>
        </p:txBody>
      </p:sp>
      <p:sp>
        <p:nvSpPr>
          <p:cNvPr id="401" name="Google Shape;401;p41"/>
          <p:cNvSpPr txBox="1"/>
          <p:nvPr/>
        </p:nvSpPr>
        <p:spPr>
          <a:xfrm>
            <a:off x="77032" y="29854"/>
            <a:ext cx="8590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Rockwell"/>
                <a:ea typeface="Rockwell"/>
                <a:cs typeface="Rockwell"/>
                <a:sym typeface="Rockwell"/>
              </a:rPr>
              <a:t>O. Introducing a disturbance</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2"/>
          <p:cNvSpPr txBox="1"/>
          <p:nvPr/>
        </p:nvSpPr>
        <p:spPr>
          <a:xfrm>
            <a:off x="194762" y="113554"/>
            <a:ext cx="85648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Rockwell"/>
                <a:ea typeface="Rockwell"/>
                <a:cs typeface="Rockwell"/>
                <a:sym typeface="Rockwell"/>
              </a:rPr>
              <a:t>P. Finally, produce a graph of results for you storm disturbance</a:t>
            </a:r>
            <a:endParaRPr dirty="0"/>
          </a:p>
        </p:txBody>
      </p:sp>
      <p:sp>
        <p:nvSpPr>
          <p:cNvPr id="407" name="Google Shape;407;p42"/>
          <p:cNvSpPr txBox="1"/>
          <p:nvPr/>
        </p:nvSpPr>
        <p:spPr>
          <a:xfrm>
            <a:off x="194762" y="524615"/>
            <a:ext cx="58578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Produce a new graph just like you did previously</a:t>
            </a:r>
            <a:endParaRPr/>
          </a:p>
        </p:txBody>
      </p:sp>
      <p:sp>
        <p:nvSpPr>
          <p:cNvPr id="408" name="Google Shape;408;p42"/>
          <p:cNvSpPr txBox="1"/>
          <p:nvPr/>
        </p:nvSpPr>
        <p:spPr>
          <a:xfrm>
            <a:off x="194762" y="1028343"/>
            <a:ext cx="8754475" cy="230828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Double click the </a:t>
            </a:r>
            <a:r>
              <a:rPr lang="en-US" sz="1600" b="1" dirty="0">
                <a:solidFill>
                  <a:schemeClr val="dk1"/>
                </a:solidFill>
                <a:latin typeface="Calibri"/>
                <a:ea typeface="Calibri"/>
                <a:cs typeface="Calibri"/>
                <a:sym typeface="Calibri"/>
              </a:rPr>
              <a:t>“oak forest” </a:t>
            </a:r>
            <a:r>
              <a:rPr lang="en-US" sz="1600" dirty="0">
                <a:solidFill>
                  <a:schemeClr val="dk1"/>
                </a:solidFill>
                <a:latin typeface="Calibri"/>
                <a:ea typeface="Calibri"/>
                <a:cs typeface="Calibri"/>
                <a:sym typeface="Calibri"/>
              </a:rPr>
              <a:t>chart, and </a:t>
            </a:r>
            <a:r>
              <a:rPr lang="en-US" sz="1600" b="1" dirty="0">
                <a:solidFill>
                  <a:schemeClr val="dk1"/>
                </a:solidFill>
                <a:latin typeface="Calibri"/>
                <a:ea typeface="Calibri"/>
                <a:cs typeface="Calibri"/>
                <a:sym typeface="Calibri"/>
              </a:rPr>
              <a:t>out should pop a new graph!</a:t>
            </a:r>
            <a:r>
              <a:rPr lang="en-US" sz="1600" dirty="0">
                <a:solidFill>
                  <a:schemeClr val="dk1"/>
                </a:solidFill>
                <a:latin typeface="Calibri"/>
                <a:ea typeface="Calibri"/>
                <a:cs typeface="Calibri"/>
                <a:sym typeface="Calibri"/>
              </a:rPr>
              <a:t> </a:t>
            </a:r>
            <a:endParaRPr dirty="0"/>
          </a:p>
          <a:p>
            <a:pPr marL="800100" marR="0" lvl="1" indent="-342900" algn="l" rtl="0">
              <a:spcBef>
                <a:spcPts val="0"/>
              </a:spcBef>
              <a:spcAft>
                <a:spcPts val="0"/>
              </a:spcAft>
              <a:buClr>
                <a:srgbClr val="0000FF"/>
              </a:buClr>
              <a:buSzPts val="1600"/>
              <a:buFont typeface="Arial"/>
              <a:buChar char="•"/>
            </a:pPr>
            <a:r>
              <a:rPr lang="en-US" sz="1600" b="0" i="0" u="none" strike="noStrike" cap="none" dirty="0">
                <a:solidFill>
                  <a:schemeClr val="tx1"/>
                </a:solidFill>
                <a:latin typeface="Calibri"/>
                <a:ea typeface="Calibri"/>
                <a:cs typeface="Calibri"/>
                <a:sym typeface="Calibri"/>
              </a:rPr>
              <a:t>This graph should have two bars for each state class. </a:t>
            </a:r>
            <a:r>
              <a:rPr lang="en-US" sz="1600" b="1" i="0" u="none" strike="noStrike" cap="none" dirty="0">
                <a:solidFill>
                  <a:srgbClr val="0000FF"/>
                </a:solidFill>
                <a:latin typeface="Calibri"/>
                <a:ea typeface="Calibri"/>
                <a:cs typeface="Calibri"/>
                <a:sym typeface="Calibri"/>
              </a:rPr>
              <a:t>Blue</a:t>
            </a:r>
            <a:r>
              <a:rPr lang="en-US" sz="1600" b="0" i="0" u="none" strike="noStrike" cap="none" dirty="0">
                <a:solidFill>
                  <a:schemeClr val="tx1"/>
                </a:solidFill>
                <a:latin typeface="Calibri"/>
                <a:ea typeface="Calibri"/>
                <a:cs typeface="Calibri"/>
                <a:sym typeface="Calibri"/>
              </a:rPr>
              <a:t> and </a:t>
            </a:r>
            <a:r>
              <a:rPr lang="en-US" sz="1600" b="1" i="0" u="none" strike="noStrike" cap="none" dirty="0">
                <a:solidFill>
                  <a:srgbClr val="FF0000"/>
                </a:solidFill>
                <a:latin typeface="Calibri"/>
                <a:ea typeface="Calibri"/>
                <a:cs typeface="Calibri"/>
                <a:sym typeface="Calibri"/>
              </a:rPr>
              <a:t>red</a:t>
            </a:r>
            <a:r>
              <a:rPr lang="en-US" sz="1600" b="0" i="0" u="none" strike="noStrike" cap="none" dirty="0">
                <a:solidFill>
                  <a:srgbClr val="0000FF"/>
                </a:solidFill>
                <a:latin typeface="Calibri"/>
                <a:ea typeface="Calibri"/>
                <a:cs typeface="Calibri"/>
                <a:sym typeface="Calibri"/>
              </a:rPr>
              <a:t>   </a:t>
            </a:r>
            <a:endParaRPr dirty="0">
              <a:solidFill>
                <a:srgbClr val="0000FF"/>
              </a:solidFill>
            </a:endParaRPr>
          </a:p>
          <a:p>
            <a:pPr marL="800100" marR="0" lvl="1" indent="-34290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It shows you the proportion of the ecosystem that is made up of each state class  (succession stage) before the disturbance (</a:t>
            </a:r>
            <a:r>
              <a:rPr lang="en-US" sz="1600" b="1" i="0" u="none" strike="noStrike" cap="none" dirty="0">
                <a:solidFill>
                  <a:srgbClr val="0000FF"/>
                </a:solidFill>
                <a:latin typeface="Calibri"/>
                <a:ea typeface="Calibri"/>
                <a:cs typeface="Calibri"/>
                <a:sym typeface="Calibri"/>
              </a:rPr>
              <a:t>the blue bars</a:t>
            </a:r>
            <a:r>
              <a:rPr lang="en-US" sz="1600" b="0" i="0" u="none" strike="noStrike" cap="none" dirty="0">
                <a:solidFill>
                  <a:schemeClr val="dk1"/>
                </a:solidFill>
                <a:latin typeface="Calibri"/>
                <a:ea typeface="Calibri"/>
                <a:cs typeface="Calibri"/>
                <a:sym typeface="Calibri"/>
              </a:rPr>
              <a:t>) and after the disturbance (</a:t>
            </a:r>
            <a:r>
              <a:rPr lang="en-US" sz="1600" b="1" i="0" u="none" strike="noStrike" cap="none" dirty="0">
                <a:solidFill>
                  <a:srgbClr val="FF0000"/>
                </a:solidFill>
                <a:latin typeface="Calibri"/>
                <a:ea typeface="Calibri"/>
                <a:cs typeface="Calibri"/>
                <a:sym typeface="Calibri"/>
              </a:rPr>
              <a:t>the red bars</a:t>
            </a:r>
            <a:r>
              <a:rPr lang="en-US" sz="1600" b="0" i="0" u="none" strike="noStrike" cap="none" dirty="0">
                <a:solidFill>
                  <a:schemeClr val="dk1"/>
                </a:solidFill>
                <a:latin typeface="Calibri"/>
                <a:ea typeface="Calibri"/>
                <a:cs typeface="Calibri"/>
                <a:sym typeface="Calibri"/>
              </a:rPr>
              <a:t>)</a:t>
            </a:r>
            <a:endParaRPr dirty="0"/>
          </a:p>
          <a:p>
            <a:pPr marL="800100" marR="0" lvl="1" indent="-342900" algn="l" rtl="0">
              <a:spcBef>
                <a:spcPts val="0"/>
              </a:spcBef>
              <a:spcAft>
                <a:spcPts val="0"/>
              </a:spcAft>
              <a:buClr>
                <a:srgbClr val="0000FF"/>
              </a:buClr>
              <a:buSzPts val="1600"/>
              <a:buFont typeface="Arial"/>
              <a:buChar char="•"/>
            </a:pPr>
            <a:r>
              <a:rPr lang="en-US" sz="1600" b="1" i="0" u="none" strike="noStrike" cap="none" dirty="0">
                <a:solidFill>
                  <a:schemeClr val="tx1"/>
                </a:solidFill>
                <a:latin typeface="Calibri"/>
                <a:ea typeface="Calibri"/>
                <a:cs typeface="Calibri"/>
                <a:sym typeface="Calibri"/>
              </a:rPr>
              <a:t>The blue bars are the original bars </a:t>
            </a:r>
            <a:r>
              <a:rPr lang="en-US" sz="1600" b="0" i="0" u="none" strike="noStrike" cap="none" dirty="0">
                <a:solidFill>
                  <a:schemeClr val="dk1"/>
                </a:solidFill>
                <a:latin typeface="Calibri"/>
                <a:ea typeface="Calibri"/>
                <a:cs typeface="Calibri"/>
                <a:sym typeface="Calibri"/>
              </a:rPr>
              <a:t>you had in the first graph you made. These should never change since it is our baseline</a:t>
            </a:r>
            <a:endParaRPr dirty="0"/>
          </a:p>
          <a:p>
            <a:pPr marL="800100" marR="0" lvl="1" indent="-342900" algn="l" rtl="0">
              <a:spcBef>
                <a:spcPts val="0"/>
              </a:spcBef>
              <a:spcAft>
                <a:spcPts val="0"/>
              </a:spcAft>
              <a:buClr>
                <a:srgbClr val="FF0000"/>
              </a:buClr>
              <a:buSzPts val="1600"/>
              <a:buFont typeface="Arial"/>
              <a:buChar char="•"/>
            </a:pPr>
            <a:r>
              <a:rPr lang="en-US" sz="1600" b="0" i="0" u="none" strike="noStrike" cap="none" dirty="0">
                <a:solidFill>
                  <a:schemeClr val="tx1"/>
                </a:solidFill>
                <a:latin typeface="Calibri"/>
                <a:ea typeface="Calibri"/>
                <a:cs typeface="Calibri"/>
                <a:sym typeface="Calibri"/>
              </a:rPr>
              <a:t>The red bars represent the new classification of successional stages, based on the result of the disturbance </a:t>
            </a:r>
            <a:r>
              <a:rPr lang="en-US" sz="1600" b="0" i="0" u="none" strike="noStrike" cap="none" dirty="0">
                <a:solidFill>
                  <a:schemeClr val="dk1"/>
                </a:solidFill>
                <a:latin typeface="Calibri"/>
                <a:ea typeface="Calibri"/>
                <a:cs typeface="Calibri"/>
                <a:sym typeface="Calibri"/>
              </a:rPr>
              <a:t>you introduced.</a:t>
            </a:r>
            <a:br>
              <a:rPr lang="en-US" sz="1600" b="0" i="0" u="none" strike="noStrike" cap="none" dirty="0">
                <a:solidFill>
                  <a:schemeClr val="dk1"/>
                </a:solidFill>
                <a:latin typeface="Calibri"/>
                <a:ea typeface="Calibri"/>
                <a:cs typeface="Calibri"/>
                <a:sym typeface="Calibri"/>
              </a:rPr>
            </a:br>
            <a:r>
              <a:rPr lang="en-US" sz="1600" b="0" i="0" u="none" strike="noStrike" cap="none" dirty="0">
                <a:solidFill>
                  <a:schemeClr val="dk1"/>
                </a:solidFill>
                <a:latin typeface="Calibri"/>
                <a:ea typeface="Calibri"/>
                <a:cs typeface="Calibri"/>
                <a:sym typeface="Calibri"/>
              </a:rPr>
              <a:t>Go to the next slide to copy your graph to your word doc</a:t>
            </a:r>
          </a:p>
        </p:txBody>
      </p:sp>
      <p:pic>
        <p:nvPicPr>
          <p:cNvPr id="2" name="Picture 1">
            <a:extLst>
              <a:ext uri="{FF2B5EF4-FFF2-40B4-BE49-F238E27FC236}">
                <a16:creationId xmlns:a16="http://schemas.microsoft.com/office/drawing/2014/main" id="{7DBBC8D7-4EED-90F4-D89C-CBF486C6C1F2}"/>
              </a:ext>
            </a:extLst>
          </p:cNvPr>
          <p:cNvPicPr>
            <a:picLocks noChangeAspect="1"/>
          </p:cNvPicPr>
          <p:nvPr/>
        </p:nvPicPr>
        <p:blipFill rotWithShape="1">
          <a:blip r:embed="rId3"/>
          <a:srcRect l="19583" b="4173"/>
          <a:stretch/>
        </p:blipFill>
        <p:spPr>
          <a:xfrm>
            <a:off x="1704109" y="3636420"/>
            <a:ext cx="4780076" cy="310802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3"/>
          <p:cNvSpPr txBox="1"/>
          <p:nvPr/>
        </p:nvSpPr>
        <p:spPr>
          <a:xfrm>
            <a:off x="289561" y="113554"/>
            <a:ext cx="8564876"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Graph, </a:t>
            </a:r>
            <a:r>
              <a:rPr lang="en-US" sz="1600" b="1" dirty="0" err="1">
                <a:solidFill>
                  <a:schemeClr val="dk1"/>
                </a:solidFill>
                <a:latin typeface="Rockwell"/>
                <a:ea typeface="Rockwell"/>
                <a:cs typeface="Rockwell"/>
                <a:sym typeface="Rockwell"/>
              </a:rPr>
              <a:t>yaay</a:t>
            </a:r>
            <a:r>
              <a:rPr lang="en-US" sz="1600" b="1" dirty="0">
                <a:solidFill>
                  <a:schemeClr val="dk1"/>
                </a:solidFill>
                <a:latin typeface="Rockwell"/>
                <a:ea typeface="Rockwell"/>
                <a:cs typeface="Rockwell"/>
                <a:sym typeface="Rockwell"/>
              </a:rPr>
              <a:t>!!</a:t>
            </a:r>
            <a:endParaRPr sz="1600" dirty="0"/>
          </a:p>
        </p:txBody>
      </p:sp>
      <p:sp>
        <p:nvSpPr>
          <p:cNvPr id="414" name="Google Shape;414;p43"/>
          <p:cNvSpPr txBox="1"/>
          <p:nvPr/>
        </p:nvSpPr>
        <p:spPr>
          <a:xfrm>
            <a:off x="289561" y="834814"/>
            <a:ext cx="8754475" cy="200050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FF0000"/>
              </a:buClr>
              <a:buSzPts val="1600"/>
              <a:buFont typeface="Arial"/>
              <a:buChar char="•"/>
            </a:pPr>
            <a:r>
              <a:rPr lang="en-US" sz="1600" b="1" dirty="0">
                <a:solidFill>
                  <a:schemeClr val="tx1"/>
                </a:solidFill>
                <a:latin typeface="Calibri"/>
                <a:ea typeface="Calibri"/>
                <a:cs typeface="Calibri"/>
                <a:sym typeface="Calibri"/>
              </a:rPr>
              <a:t>Assignment # 3: </a:t>
            </a:r>
            <a:r>
              <a:rPr lang="en-US" sz="1600" dirty="0">
                <a:solidFill>
                  <a:schemeClr val="dk1"/>
                </a:solidFill>
                <a:latin typeface="Calibri"/>
                <a:ea typeface="Calibri"/>
                <a:cs typeface="Calibri"/>
                <a:sym typeface="Calibri"/>
              </a:rPr>
              <a:t>Put the cursor in the middle of the graph, right click, select “copy to clipboard”, then paste in your word doc. Caption this graph </a:t>
            </a:r>
            <a:r>
              <a:rPr lang="en-US" sz="1600" dirty="0">
                <a:solidFill>
                  <a:schemeClr val="tx1"/>
                </a:solidFill>
                <a:latin typeface="Calibri"/>
                <a:ea typeface="Calibri"/>
                <a:cs typeface="Calibri"/>
                <a:sym typeface="Calibri"/>
              </a:rPr>
              <a:t>as </a:t>
            </a:r>
            <a:r>
              <a:rPr lang="en-US" sz="1600" b="1" dirty="0">
                <a:solidFill>
                  <a:schemeClr val="tx1"/>
                </a:solidFill>
                <a:latin typeface="Calibri"/>
                <a:ea typeface="Calibri"/>
                <a:cs typeface="Calibri"/>
                <a:sym typeface="Calibri"/>
              </a:rPr>
              <a:t>Figure 3. Storm </a:t>
            </a:r>
          </a:p>
          <a:p>
            <a:pPr marL="342900" marR="0" lvl="0" indent="-342900" algn="l" rtl="0">
              <a:spcBef>
                <a:spcPts val="0"/>
              </a:spcBef>
              <a:spcAft>
                <a:spcPts val="0"/>
              </a:spcAft>
              <a:buClr>
                <a:srgbClr val="FF0000"/>
              </a:buClr>
              <a:buSzPts val="1600"/>
              <a:buFont typeface="Arial"/>
              <a:buChar char="•"/>
            </a:pPr>
            <a:endParaRPr b="1" dirty="0">
              <a:solidFill>
                <a:schemeClr val="tx1"/>
              </a:solidFill>
            </a:endParaRPr>
          </a:p>
          <a:p>
            <a:pPr marL="342900" marR="0" lvl="0" indent="-342900" algn="l" defTabSz="914400" rtl="0" eaLnBrk="1" fontAlgn="auto" latinLnBrk="0" hangingPunct="1">
              <a:lnSpc>
                <a:spcPct val="100000"/>
              </a:lnSpc>
              <a:spcBef>
                <a:spcPts val="0"/>
              </a:spcBef>
              <a:spcAft>
                <a:spcPts val="0"/>
              </a:spcAft>
              <a:buClr>
                <a:srgbClr val="FF0000"/>
              </a:buClr>
              <a:buSzPts val="1600"/>
              <a:buFont typeface="Arial"/>
              <a:buChar char="•"/>
              <a:tabLst/>
              <a:defRPr/>
            </a:pPr>
            <a:r>
              <a:rPr kumimoji="0" lang="en-US" sz="1600" b="1" i="0" u="none" strike="noStrike" kern="0" cap="none" spc="0" normalizeH="0" baseline="0" noProof="0" dirty="0">
                <a:ln>
                  <a:noFill/>
                </a:ln>
                <a:solidFill>
                  <a:srgbClr val="000000"/>
                </a:solidFill>
                <a:effectLst/>
                <a:uLnTx/>
                <a:uFillTx/>
                <a:latin typeface="Calibri"/>
                <a:ea typeface="Calibri"/>
                <a:cs typeface="Calibri"/>
                <a:sym typeface="Calibri"/>
              </a:rPr>
              <a:t>If you run into problems while producing this new graph or the graph itself does not look right as it should be in terms of bars</a:t>
            </a:r>
            <a:r>
              <a:rPr kumimoji="0" lang="en-US" sz="1600" b="0" i="0" u="none" strike="noStrike" kern="0" cap="none" spc="0" normalizeH="0" baseline="0" noProof="0" dirty="0">
                <a:ln>
                  <a:noFill/>
                </a:ln>
                <a:solidFill>
                  <a:srgbClr val="000000"/>
                </a:solidFill>
                <a:effectLst/>
                <a:uLnTx/>
                <a:uFillTx/>
                <a:latin typeface="Calibri"/>
                <a:ea typeface="Calibri"/>
                <a:cs typeface="Calibri"/>
                <a:sym typeface="Calibri"/>
              </a:rPr>
              <a:t>, go to the next slide for suggested solutions. </a:t>
            </a:r>
          </a:p>
          <a:p>
            <a:pPr marL="342900" marR="0" lvl="0" indent="-342900" algn="l" defTabSz="914400" rtl="0" eaLnBrk="1" fontAlgn="auto" latinLnBrk="0" hangingPunct="1">
              <a:lnSpc>
                <a:spcPct val="100000"/>
              </a:lnSpc>
              <a:spcBef>
                <a:spcPts val="0"/>
              </a:spcBef>
              <a:spcAft>
                <a:spcPts val="0"/>
              </a:spcAft>
              <a:buClr>
                <a:srgbClr val="FF0000"/>
              </a:buClr>
              <a:buSzPts val="1600"/>
              <a:buFont typeface="Arial"/>
              <a:buChar char="•"/>
              <a:tabLst/>
              <a:defRPr/>
            </a:pPr>
            <a:r>
              <a:rPr lang="en-US" sz="1600" b="1" dirty="0">
                <a:latin typeface="Calibri"/>
                <a:ea typeface="Calibri"/>
                <a:cs typeface="Calibri"/>
                <a:sym typeface="Calibri"/>
              </a:rPr>
              <a:t>If you graph worked out ok and you did not run into any issues producing it or the graph itself has the correct content in terms of bars</a:t>
            </a:r>
            <a:r>
              <a:rPr lang="en-US" sz="1600" dirty="0">
                <a:latin typeface="Calibri"/>
                <a:ea typeface="Calibri"/>
                <a:cs typeface="Calibri"/>
                <a:sym typeface="Calibri"/>
              </a:rPr>
              <a:t>, </a:t>
            </a:r>
            <a:r>
              <a:rPr kumimoji="0" lang="en-US" sz="1600" b="0" i="0" u="none" strike="noStrike" kern="0" cap="none" spc="0" normalizeH="0" baseline="0" noProof="0" dirty="0">
                <a:ln>
                  <a:noFill/>
                </a:ln>
                <a:solidFill>
                  <a:srgbClr val="000000"/>
                </a:solidFill>
                <a:effectLst/>
                <a:uLnTx/>
                <a:uFillTx/>
                <a:latin typeface="Calibri"/>
                <a:ea typeface="Calibri"/>
                <a:cs typeface="Calibri"/>
                <a:sym typeface="Calibri"/>
              </a:rPr>
              <a:t>ignore the next slide and go to the one after it.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rtl="0">
              <a:spcBef>
                <a:spcPts val="0"/>
              </a:spcBef>
              <a:spcAft>
                <a:spcPts val="0"/>
              </a:spcAft>
              <a:buClr>
                <a:schemeClr val="dk1"/>
              </a:buClr>
              <a:buSzPts val="1600"/>
              <a:buFont typeface="Arial"/>
              <a:buChar char="•"/>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467591" y="97864"/>
            <a:ext cx="4940877"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A. Understanding the library and workspace</a:t>
            </a:r>
            <a:endParaRPr sz="1600" dirty="0"/>
          </a:p>
        </p:txBody>
      </p:sp>
      <p:sp>
        <p:nvSpPr>
          <p:cNvPr id="105" name="Google Shape;105;p3"/>
          <p:cNvSpPr txBox="1"/>
          <p:nvPr/>
        </p:nvSpPr>
        <p:spPr>
          <a:xfrm>
            <a:off x="152400" y="554333"/>
            <a:ext cx="8848725" cy="2308284"/>
          </a:xfrm>
          <a:prstGeom prst="rect">
            <a:avLst/>
          </a:prstGeom>
          <a:noFill/>
          <a:ln>
            <a:noFill/>
          </a:ln>
        </p:spPr>
        <p:txBody>
          <a:bodyPr spcFirstLastPara="1" wrap="square" lIns="91425" tIns="45700" rIns="91425" bIns="45700" anchor="t" anchorCtr="0">
            <a:spAutoFit/>
          </a:bodyPr>
          <a:lstStyle/>
          <a:p>
            <a:pPr marL="285750" lvl="2" indent="-285750">
              <a:buClr>
                <a:schemeClr val="dk1"/>
              </a:buClr>
              <a:buSzPts val="1600"/>
              <a:buFont typeface="Arial"/>
              <a:buChar char="•"/>
            </a:pPr>
            <a:r>
              <a:rPr lang="en-US" sz="1600" dirty="0">
                <a:solidFill>
                  <a:schemeClr val="dk1"/>
                </a:solidFill>
                <a:latin typeface="Calibri"/>
                <a:ea typeface="Calibri"/>
                <a:cs typeface="Calibri"/>
                <a:sym typeface="Calibri"/>
              </a:rPr>
              <a:t>The 13100.51.ssm file that you called into the workspace is called a </a:t>
            </a:r>
            <a:r>
              <a:rPr lang="en-US" sz="1600" b="1" dirty="0">
                <a:solidFill>
                  <a:schemeClr val="dk1"/>
                </a:solidFill>
                <a:latin typeface="Calibri"/>
                <a:ea typeface="Calibri"/>
                <a:cs typeface="Calibri"/>
                <a:sym typeface="Calibri"/>
              </a:rPr>
              <a:t>library</a:t>
            </a:r>
            <a:r>
              <a:rPr lang="en-US" sz="1600" dirty="0">
                <a:solidFill>
                  <a:schemeClr val="dk1"/>
                </a:solidFill>
                <a:latin typeface="Calibri"/>
                <a:ea typeface="Calibri"/>
                <a:cs typeface="Calibri"/>
                <a:sym typeface="Calibri"/>
              </a:rPr>
              <a:t> file. A library is a file that stores store all your model inputs and outputs (has the things that you will need to work on). Think of a library like the ecosystem that you want to work with, say a type of forest</a:t>
            </a:r>
          </a:p>
          <a:p>
            <a:pPr marL="285750" lvl="2" indent="-285750">
              <a:buClr>
                <a:schemeClr val="dk1"/>
              </a:buClr>
              <a:buSzPts val="1600"/>
              <a:buFont typeface="Arial"/>
              <a:buChar char="•"/>
            </a:pPr>
            <a:r>
              <a:rPr lang="en-US" sz="1600" dirty="0">
                <a:solidFill>
                  <a:schemeClr val="dk1"/>
                </a:solidFill>
                <a:latin typeface="Calibri"/>
                <a:ea typeface="Calibri"/>
                <a:cs typeface="Calibri"/>
                <a:sym typeface="Calibri"/>
              </a:rPr>
              <a:t>Once you start working on a given library, you can create various </a:t>
            </a:r>
            <a:r>
              <a:rPr lang="en-US" sz="1600" b="1" dirty="0">
                <a:solidFill>
                  <a:schemeClr val="dk1"/>
                </a:solidFill>
                <a:latin typeface="Calibri"/>
                <a:ea typeface="Calibri"/>
                <a:cs typeface="Calibri"/>
                <a:sym typeface="Calibri"/>
              </a:rPr>
              <a:t>projects</a:t>
            </a:r>
            <a:r>
              <a:rPr lang="en-US" sz="1600" dirty="0">
                <a:solidFill>
                  <a:schemeClr val="dk1"/>
                </a:solidFill>
                <a:latin typeface="Calibri"/>
                <a:ea typeface="Calibri"/>
                <a:cs typeface="Calibri"/>
                <a:sym typeface="Calibri"/>
              </a:rPr>
              <a:t> and name them appropriately. In this example, a project called “</a:t>
            </a:r>
            <a:r>
              <a:rPr lang="en-US" sz="1600" b="1" dirty="0">
                <a:solidFill>
                  <a:schemeClr val="dk1"/>
                </a:solidFill>
                <a:latin typeface="Calibri"/>
                <a:ea typeface="Calibri"/>
                <a:cs typeface="Calibri"/>
                <a:sym typeface="Calibri"/>
              </a:rPr>
              <a:t>Definitions</a:t>
            </a:r>
            <a:r>
              <a:rPr lang="en-US" sz="1600" dirty="0">
                <a:solidFill>
                  <a:schemeClr val="dk1"/>
                </a:solidFill>
                <a:latin typeface="Calibri"/>
                <a:ea typeface="Calibri"/>
                <a:cs typeface="Calibri"/>
                <a:sym typeface="Calibri"/>
              </a:rPr>
              <a:t>” has been created for you from the library. Think of a project as working on say invasive species one time, and another time working on fire. The work you are doing on invasive species is one project, the work on fire is another project, both of which can be done on the one library (your forest)</a:t>
            </a:r>
          </a:p>
          <a:p>
            <a:pPr marL="285750" marR="0" lvl="0" indent="-184150" algn="l" rtl="0">
              <a:spcBef>
                <a:spcPts val="0"/>
              </a:spcBef>
              <a:spcAft>
                <a:spcPts val="0"/>
              </a:spcAft>
              <a:buClr>
                <a:schemeClr val="dk1"/>
              </a:buClr>
              <a:buSzPts val="1600"/>
              <a:buFont typeface="Arial"/>
              <a:buNone/>
            </a:pPr>
            <a:endParaRPr sz="1600" b="1" u="sng" dirty="0">
              <a:solidFill>
                <a:srgbClr val="0000F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6D6BFA55-151A-9553-1E74-76888D8B24ED}"/>
              </a:ext>
            </a:extLst>
          </p:cNvPr>
          <p:cNvPicPr>
            <a:picLocks noChangeAspect="1"/>
          </p:cNvPicPr>
          <p:nvPr/>
        </p:nvPicPr>
        <p:blipFill>
          <a:blip r:embed="rId3"/>
          <a:stretch>
            <a:fillRect/>
          </a:stretch>
        </p:blipFill>
        <p:spPr>
          <a:xfrm>
            <a:off x="732222" y="3088655"/>
            <a:ext cx="6629737" cy="3723052"/>
          </a:xfrm>
          <a:prstGeom prst="rect">
            <a:avLst/>
          </a:prstGeom>
        </p:spPr>
      </p:pic>
    </p:spTree>
    <p:extLst>
      <p:ext uri="{BB962C8B-B14F-4D97-AF65-F5344CB8AC3E}">
        <p14:creationId xmlns:p14="http://schemas.microsoft.com/office/powerpoint/2010/main" val="119833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4"/>
          <p:cNvSpPr txBox="1"/>
          <p:nvPr/>
        </p:nvSpPr>
        <p:spPr>
          <a:xfrm>
            <a:off x="501387" y="104090"/>
            <a:ext cx="7198277"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Q. Problem you may run into with your new graph</a:t>
            </a:r>
            <a:endParaRPr sz="1600" dirty="0"/>
          </a:p>
        </p:txBody>
      </p:sp>
      <p:sp>
        <p:nvSpPr>
          <p:cNvPr id="420" name="Google Shape;420;p44"/>
          <p:cNvSpPr txBox="1"/>
          <p:nvPr/>
        </p:nvSpPr>
        <p:spPr>
          <a:xfrm>
            <a:off x="98714" y="473422"/>
            <a:ext cx="8847858" cy="643249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00FF"/>
              </a:buClr>
              <a:buSzPts val="1600"/>
              <a:buFont typeface="Arial"/>
              <a:buChar char="•"/>
            </a:pPr>
            <a:r>
              <a:rPr lang="en-US" b="1" dirty="0">
                <a:solidFill>
                  <a:schemeClr val="tx1"/>
                </a:solidFill>
                <a:latin typeface="Calibri"/>
                <a:ea typeface="Calibri"/>
                <a:cs typeface="Calibri"/>
                <a:sym typeface="Calibri"/>
              </a:rPr>
              <a:t>Sometimes, your new graph that pops up may have only 1 bar for each successional stage. If this happens </a:t>
            </a:r>
            <a:endParaRPr b="1" dirty="0">
              <a:solidFill>
                <a:schemeClr val="tx1"/>
              </a:solidFill>
            </a:endParaRPr>
          </a:p>
          <a:p>
            <a:pPr marL="800100" marR="0" lvl="1" indent="-342900" algn="l" rtl="0">
              <a:spcBef>
                <a:spcPts val="0"/>
              </a:spcBef>
              <a:spcAft>
                <a:spcPts val="0"/>
              </a:spcAft>
              <a:buClr>
                <a:schemeClr val="dk1"/>
              </a:buClr>
              <a:buSzPts val="1600"/>
              <a:buFont typeface="Arial"/>
              <a:buChar char="•"/>
            </a:pPr>
            <a:r>
              <a:rPr lang="en-US" b="0" i="0" u="none" strike="noStrike" cap="none" dirty="0">
                <a:solidFill>
                  <a:schemeClr val="dk1"/>
                </a:solidFill>
                <a:latin typeface="Calibri"/>
                <a:ea typeface="Calibri"/>
                <a:cs typeface="Calibri"/>
                <a:sym typeface="Calibri"/>
              </a:rPr>
              <a:t>click the  save tab and exit the new graph </a:t>
            </a:r>
            <a:endParaRPr dirty="0"/>
          </a:p>
          <a:p>
            <a:pPr marL="800100" marR="0" lvl="1" indent="-342900" algn="l" rtl="0">
              <a:spcBef>
                <a:spcPts val="0"/>
              </a:spcBef>
              <a:spcAft>
                <a:spcPts val="0"/>
              </a:spcAft>
              <a:buClr>
                <a:schemeClr val="dk1"/>
              </a:buClr>
              <a:buSzPts val="1600"/>
              <a:buFont typeface="Arial"/>
              <a:buChar char="•"/>
            </a:pPr>
            <a:r>
              <a:rPr lang="en-US" b="0" i="0" u="none" strike="noStrike" cap="none" dirty="0">
                <a:solidFill>
                  <a:schemeClr val="dk1"/>
                </a:solidFill>
                <a:latin typeface="Calibri"/>
                <a:ea typeface="Calibri"/>
                <a:cs typeface="Calibri"/>
                <a:sym typeface="Calibri"/>
              </a:rPr>
              <a:t>click the scenario for the disturbance you are working with to highlight it (e.g., storm)</a:t>
            </a:r>
            <a:endParaRPr dirty="0"/>
          </a:p>
          <a:p>
            <a:pPr marL="800100" marR="0" lvl="1" indent="-342900" algn="l" rtl="0">
              <a:spcBef>
                <a:spcPts val="0"/>
              </a:spcBef>
              <a:spcAft>
                <a:spcPts val="0"/>
              </a:spcAft>
              <a:buClr>
                <a:schemeClr val="dk1"/>
              </a:buClr>
              <a:buSzPts val="1600"/>
              <a:buFont typeface="Arial"/>
              <a:buChar char="•"/>
            </a:pPr>
            <a:r>
              <a:rPr lang="en-US" b="0" i="0" u="none" strike="noStrike" cap="none" dirty="0">
                <a:solidFill>
                  <a:schemeClr val="dk1"/>
                </a:solidFill>
                <a:latin typeface="Calibri"/>
                <a:ea typeface="Calibri"/>
                <a:cs typeface="Calibri"/>
                <a:sym typeface="Calibri"/>
              </a:rPr>
              <a:t>run it again </a:t>
            </a:r>
            <a:endParaRPr dirty="0"/>
          </a:p>
          <a:p>
            <a:pPr marL="800100" marR="0" lvl="1" indent="-342900" algn="l" rtl="0">
              <a:spcBef>
                <a:spcPts val="0"/>
              </a:spcBef>
              <a:spcAft>
                <a:spcPts val="0"/>
              </a:spcAft>
              <a:buClr>
                <a:schemeClr val="dk1"/>
              </a:buClr>
              <a:buSzPts val="1600"/>
              <a:buFont typeface="Arial"/>
              <a:buChar char="•"/>
            </a:pPr>
            <a:r>
              <a:rPr lang="en-US" b="0" i="0" u="none" strike="noStrike" cap="none" dirty="0">
                <a:solidFill>
                  <a:schemeClr val="dk1"/>
                </a:solidFill>
                <a:latin typeface="Calibri"/>
                <a:ea typeface="Calibri"/>
                <a:cs typeface="Calibri"/>
                <a:sym typeface="Calibri"/>
              </a:rPr>
              <a:t>then come back and double click the “oak forest” chart</a:t>
            </a:r>
            <a:endParaRPr dirty="0"/>
          </a:p>
          <a:p>
            <a:pPr marL="800100" marR="0" lvl="1" indent="-342900" algn="l" rtl="0">
              <a:spcBef>
                <a:spcPts val="0"/>
              </a:spcBef>
              <a:spcAft>
                <a:spcPts val="0"/>
              </a:spcAft>
              <a:buClr>
                <a:schemeClr val="dk1"/>
              </a:buClr>
              <a:buSzPts val="1600"/>
              <a:buFont typeface="Arial"/>
              <a:buChar char="•"/>
            </a:pPr>
            <a:r>
              <a:rPr lang="en-US" b="0" i="0" u="none" strike="noStrike" cap="none" dirty="0">
                <a:solidFill>
                  <a:schemeClr val="dk1"/>
                </a:solidFill>
                <a:latin typeface="Calibri"/>
                <a:ea typeface="Calibri"/>
                <a:cs typeface="Calibri"/>
                <a:sym typeface="Calibri"/>
              </a:rPr>
              <a:t>This should refresh your graph to show 2 bars per successional stage</a:t>
            </a:r>
            <a:endParaRPr dirty="0"/>
          </a:p>
          <a:p>
            <a:pPr marL="342900" marR="0" lvl="0" indent="-241300" algn="l" rtl="0">
              <a:spcBef>
                <a:spcPts val="0"/>
              </a:spcBef>
              <a:spcAft>
                <a:spcPts val="0"/>
              </a:spcAft>
              <a:buClr>
                <a:schemeClr val="dk1"/>
              </a:buClr>
              <a:buSzPts val="1600"/>
              <a:buFont typeface="Arial"/>
              <a:buNone/>
            </a:pPr>
            <a:endParaRPr dirty="0">
              <a:solidFill>
                <a:srgbClr val="0000FF"/>
              </a:solidFill>
              <a:latin typeface="Calibri"/>
              <a:ea typeface="Calibri"/>
              <a:cs typeface="Calibri"/>
              <a:sym typeface="Calibri"/>
            </a:endParaRPr>
          </a:p>
          <a:p>
            <a:pPr marL="342900" marR="0" lvl="0" indent="-342900" algn="l" rtl="0">
              <a:spcBef>
                <a:spcPts val="0"/>
              </a:spcBef>
              <a:spcAft>
                <a:spcPts val="0"/>
              </a:spcAft>
              <a:buClr>
                <a:srgbClr val="0000FF"/>
              </a:buClr>
              <a:buSzPts val="1600"/>
              <a:buFont typeface="Arial"/>
              <a:buChar char="•"/>
            </a:pPr>
            <a:r>
              <a:rPr lang="en-US" b="1" dirty="0">
                <a:solidFill>
                  <a:schemeClr val="tx1"/>
                </a:solidFill>
                <a:latin typeface="Calibri"/>
                <a:ea typeface="Calibri"/>
                <a:cs typeface="Calibri"/>
                <a:sym typeface="Calibri"/>
              </a:rPr>
              <a:t>Other times, you may get a graph with two bars alright, but the results just do not seem like what you should get, or you are just suspicious. To address this, you can change the parameters you had entered in the editable table (probabilistic table) and rerun the model for that scenario. </a:t>
            </a:r>
            <a:endParaRPr b="1" dirty="0">
              <a:solidFill>
                <a:schemeClr val="tx1"/>
              </a:solidFill>
            </a:endParaRPr>
          </a:p>
          <a:p>
            <a:pPr marL="800100" marR="0" lvl="1" indent="-342900" algn="l" rtl="0">
              <a:spcBef>
                <a:spcPts val="0"/>
              </a:spcBef>
              <a:spcAft>
                <a:spcPts val="0"/>
              </a:spcAft>
              <a:buClr>
                <a:schemeClr val="dk1"/>
              </a:buClr>
              <a:buSzPts val="1600"/>
              <a:buFont typeface="Arial"/>
              <a:buChar char="•"/>
            </a:pPr>
            <a:r>
              <a:rPr lang="en-US" b="0" i="0" u="none" strike="noStrike" cap="none" dirty="0">
                <a:solidFill>
                  <a:schemeClr val="dk1"/>
                </a:solidFill>
                <a:latin typeface="Calibri"/>
                <a:ea typeface="Calibri"/>
                <a:cs typeface="Calibri"/>
                <a:sym typeface="Calibri"/>
              </a:rPr>
              <a:t>Click the dropdown on your scenario (e.g., storm) to bring up the “results” line</a:t>
            </a:r>
            <a:endParaRPr dirty="0"/>
          </a:p>
          <a:p>
            <a:pPr marL="800100" marR="0" lvl="1" indent="-342900" algn="l" rtl="0">
              <a:spcBef>
                <a:spcPts val="0"/>
              </a:spcBef>
              <a:spcAft>
                <a:spcPts val="0"/>
              </a:spcAft>
              <a:buClr>
                <a:schemeClr val="dk1"/>
              </a:buClr>
              <a:buSzPts val="1600"/>
              <a:buFont typeface="Arial"/>
              <a:buChar char="•"/>
            </a:pPr>
            <a:r>
              <a:rPr lang="en-US" b="0" i="0" u="none" strike="noStrike" cap="none" dirty="0">
                <a:solidFill>
                  <a:schemeClr val="dk1"/>
                </a:solidFill>
                <a:latin typeface="Calibri"/>
                <a:ea typeface="Calibri"/>
                <a:cs typeface="Calibri"/>
                <a:sym typeface="Calibri"/>
              </a:rPr>
              <a:t>Right click this results line and delete it</a:t>
            </a:r>
            <a:endParaRPr dirty="0"/>
          </a:p>
          <a:p>
            <a:pPr marL="800100" marR="0" lvl="1" indent="-342900" algn="l" rtl="0">
              <a:spcBef>
                <a:spcPts val="0"/>
              </a:spcBef>
              <a:spcAft>
                <a:spcPts val="0"/>
              </a:spcAft>
              <a:buClr>
                <a:schemeClr val="dk1"/>
              </a:buClr>
              <a:buSzPts val="1600"/>
              <a:buFont typeface="Arial"/>
              <a:buChar char="•"/>
            </a:pPr>
            <a:r>
              <a:rPr lang="en-US" b="0" i="0" u="none" strike="noStrike" cap="none" dirty="0">
                <a:solidFill>
                  <a:schemeClr val="dk1"/>
                </a:solidFill>
                <a:latin typeface="Calibri"/>
                <a:ea typeface="Calibri"/>
                <a:cs typeface="Calibri"/>
                <a:sym typeface="Calibri"/>
              </a:rPr>
              <a:t>Double click the storm scenario to bring up the editable table where you had put the parameters of your disturbance into  before.</a:t>
            </a:r>
            <a:endParaRPr dirty="0"/>
          </a:p>
          <a:p>
            <a:pPr marL="800100" marR="0" lvl="1" indent="-342900" algn="l" rtl="0">
              <a:spcBef>
                <a:spcPts val="0"/>
              </a:spcBef>
              <a:spcAft>
                <a:spcPts val="0"/>
              </a:spcAft>
              <a:buClr>
                <a:schemeClr val="dk1"/>
              </a:buClr>
              <a:buSzPts val="1600"/>
              <a:buFont typeface="Arial"/>
              <a:buChar char="•"/>
            </a:pPr>
            <a:r>
              <a:rPr lang="en-US" b="0" i="0" u="none" strike="noStrike" cap="none" dirty="0">
                <a:solidFill>
                  <a:schemeClr val="dk1"/>
                </a:solidFill>
                <a:latin typeface="Calibri"/>
                <a:ea typeface="Calibri"/>
                <a:cs typeface="Calibri"/>
                <a:sym typeface="Calibri"/>
              </a:rPr>
              <a:t>In the section where you had entered things before (section B), the line/row that you entered </a:t>
            </a:r>
            <a:r>
              <a:rPr lang="en-US" b="0" i="0" u="none" strike="noStrike" cap="none" dirty="0" err="1">
                <a:solidFill>
                  <a:schemeClr val="dk1"/>
                </a:solidFill>
                <a:latin typeface="Calibri"/>
                <a:ea typeface="Calibri"/>
                <a:cs typeface="Calibri"/>
                <a:sym typeface="Calibri"/>
              </a:rPr>
              <a:t>ddata</a:t>
            </a:r>
            <a:r>
              <a:rPr lang="en-US" b="0" i="0" u="none" strike="noStrike" cap="none" dirty="0">
                <a:solidFill>
                  <a:schemeClr val="dk1"/>
                </a:solidFill>
                <a:latin typeface="Calibri"/>
                <a:ea typeface="Calibri"/>
                <a:cs typeface="Calibri"/>
                <a:sym typeface="Calibri"/>
              </a:rPr>
              <a:t> in before will not be there anymore since you deleted results. </a:t>
            </a:r>
            <a:r>
              <a:rPr lang="en-US" dirty="0">
                <a:solidFill>
                  <a:schemeClr val="dk1"/>
                </a:solidFill>
                <a:latin typeface="Calibri"/>
                <a:ea typeface="Calibri"/>
                <a:cs typeface="Calibri"/>
                <a:sym typeface="Calibri"/>
              </a:rPr>
              <a:t>You </a:t>
            </a:r>
            <a:r>
              <a:rPr lang="en-US" b="0" i="0" u="none" strike="noStrike" cap="none" dirty="0">
                <a:solidFill>
                  <a:schemeClr val="dk1"/>
                </a:solidFill>
                <a:latin typeface="Calibri"/>
                <a:ea typeface="Calibri"/>
                <a:cs typeface="Calibri"/>
                <a:sym typeface="Calibri"/>
              </a:rPr>
              <a:t>need to use the </a:t>
            </a:r>
            <a:r>
              <a:rPr lang="en-US" b="1" i="0" u="none" strike="noStrike" cap="none" dirty="0">
                <a:solidFill>
                  <a:schemeClr val="dk1"/>
                </a:solidFill>
                <a:latin typeface="Calibri"/>
                <a:ea typeface="Calibri"/>
                <a:cs typeface="Calibri"/>
                <a:sym typeface="Calibri"/>
              </a:rPr>
              <a:t>first empty cell </a:t>
            </a:r>
            <a:r>
              <a:rPr lang="en-US" b="1" dirty="0">
                <a:solidFill>
                  <a:schemeClr val="dk1"/>
                </a:solidFill>
                <a:latin typeface="Calibri"/>
                <a:ea typeface="Calibri"/>
                <a:cs typeface="Calibri"/>
                <a:sym typeface="Calibri"/>
              </a:rPr>
              <a:t>at</a:t>
            </a:r>
            <a:r>
              <a:rPr lang="en-US" b="1" i="0" u="none" strike="noStrike" cap="none" dirty="0">
                <a:solidFill>
                  <a:schemeClr val="dk1"/>
                </a:solidFill>
                <a:latin typeface="Calibri"/>
                <a:ea typeface="Calibri"/>
                <a:cs typeface="Calibri"/>
                <a:sym typeface="Calibri"/>
              </a:rPr>
              <a:t> the end of the ones with data in them </a:t>
            </a:r>
            <a:r>
              <a:rPr lang="en-US" b="0" i="0" u="none" strike="noStrike" cap="none" dirty="0">
                <a:solidFill>
                  <a:schemeClr val="dk1"/>
                </a:solidFill>
                <a:latin typeface="Calibri"/>
                <a:ea typeface="Calibri"/>
                <a:cs typeface="Calibri"/>
                <a:sym typeface="Calibri"/>
              </a:rPr>
              <a:t>to again enter your parameters, just like you did before, but with whatever new parameters you want to use</a:t>
            </a:r>
            <a:endParaRPr dirty="0"/>
          </a:p>
          <a:p>
            <a:pPr marL="1257300" marR="0" lvl="2" indent="-342900" algn="l" rtl="0">
              <a:spcBef>
                <a:spcPts val="0"/>
              </a:spcBef>
              <a:spcAft>
                <a:spcPts val="0"/>
              </a:spcAft>
              <a:buClr>
                <a:srgbClr val="0000FF"/>
              </a:buClr>
              <a:buSzPts val="1600"/>
              <a:buFont typeface="Arial"/>
              <a:buChar char="•"/>
            </a:pPr>
            <a:r>
              <a:rPr lang="en-US" b="0" i="0" u="none" strike="noStrike" cap="none" dirty="0">
                <a:solidFill>
                  <a:schemeClr val="tx1"/>
                </a:solidFill>
                <a:latin typeface="Calibri"/>
                <a:ea typeface="Calibri"/>
                <a:cs typeface="Calibri"/>
                <a:sym typeface="Calibri"/>
              </a:rPr>
              <a:t>You could for example change the return interval, so now instead of using 5 </a:t>
            </a:r>
            <a:r>
              <a:rPr lang="en-US" b="0" i="0" u="none" strike="noStrike" cap="none" dirty="0" err="1">
                <a:solidFill>
                  <a:schemeClr val="tx1"/>
                </a:solidFill>
                <a:latin typeface="Calibri"/>
                <a:ea typeface="Calibri"/>
                <a:cs typeface="Calibri"/>
                <a:sym typeface="Calibri"/>
              </a:rPr>
              <a:t>yrs</a:t>
            </a:r>
            <a:r>
              <a:rPr lang="en-US" b="0" i="0" u="none" strike="noStrike" cap="none" dirty="0">
                <a:solidFill>
                  <a:schemeClr val="tx1"/>
                </a:solidFill>
                <a:latin typeface="Calibri"/>
                <a:ea typeface="Calibri"/>
                <a:cs typeface="Calibri"/>
                <a:sym typeface="Calibri"/>
              </a:rPr>
              <a:t>, you use 10. Use that to calculate the probability that you enter in the probability column.</a:t>
            </a:r>
          </a:p>
          <a:p>
            <a:pPr marL="1257300" marR="0" lvl="2" indent="-342900" algn="l" rtl="0">
              <a:spcBef>
                <a:spcPts val="0"/>
              </a:spcBef>
              <a:spcAft>
                <a:spcPts val="0"/>
              </a:spcAft>
              <a:buClr>
                <a:srgbClr val="0000FF"/>
              </a:buClr>
              <a:buSzPts val="1600"/>
              <a:buFont typeface="Arial"/>
              <a:buChar char="•"/>
            </a:pPr>
            <a:r>
              <a:rPr lang="en-US" dirty="0">
                <a:solidFill>
                  <a:schemeClr val="tx1"/>
                </a:solidFill>
                <a:latin typeface="Calibri"/>
                <a:ea typeface="Calibri"/>
                <a:cs typeface="Calibri"/>
                <a:sym typeface="Calibri"/>
              </a:rPr>
              <a:t>You could change your choice for age reset or transition type, whatever makes sense to change. Typically, changing the value you put in the probability column (</a:t>
            </a:r>
            <a:r>
              <a:rPr lang="en-US" b="1" dirty="0">
                <a:solidFill>
                  <a:schemeClr val="tx1"/>
                </a:solidFill>
                <a:latin typeface="Calibri"/>
                <a:ea typeface="Calibri"/>
                <a:cs typeface="Calibri"/>
                <a:sym typeface="Calibri"/>
              </a:rPr>
              <a:t>your return interval value</a:t>
            </a:r>
            <a:r>
              <a:rPr lang="en-US" dirty="0">
                <a:solidFill>
                  <a:schemeClr val="tx1"/>
                </a:solidFill>
                <a:latin typeface="Calibri"/>
                <a:ea typeface="Calibri"/>
                <a:cs typeface="Calibri"/>
                <a:sym typeface="Calibri"/>
              </a:rPr>
              <a:t>) is sufficient to result in meaningful change, without needing to change parameters in the other columns.</a:t>
            </a:r>
            <a:endParaRPr dirty="0">
              <a:solidFill>
                <a:schemeClr val="tx1"/>
              </a:solidFill>
            </a:endParaRPr>
          </a:p>
          <a:p>
            <a:pPr marL="800100" marR="0" lvl="1" indent="-342900" algn="l" rtl="0">
              <a:spcBef>
                <a:spcPts val="0"/>
              </a:spcBef>
              <a:spcAft>
                <a:spcPts val="0"/>
              </a:spcAft>
              <a:buClr>
                <a:schemeClr val="dk1"/>
              </a:buClr>
              <a:buSzPts val="1600"/>
              <a:buFont typeface="Arial"/>
              <a:buChar char="•"/>
            </a:pPr>
            <a:r>
              <a:rPr lang="en-US" b="0" i="0" u="none" strike="noStrike" cap="none" dirty="0">
                <a:solidFill>
                  <a:schemeClr val="dk1"/>
                </a:solidFill>
                <a:latin typeface="Calibri"/>
                <a:ea typeface="Calibri"/>
                <a:cs typeface="Calibri"/>
                <a:sym typeface="Calibri"/>
              </a:rPr>
              <a:t>Click Save, exit the table, </a:t>
            </a:r>
            <a:r>
              <a:rPr lang="en-US" b="1" i="0" u="none" strike="noStrike" cap="none" dirty="0">
                <a:solidFill>
                  <a:schemeClr val="tx1"/>
                </a:solidFill>
                <a:latin typeface="Calibri"/>
                <a:ea typeface="Calibri"/>
                <a:cs typeface="Calibri"/>
                <a:sym typeface="Calibri"/>
              </a:rPr>
              <a:t>rerun the scenario. You must rerun the model after changing parameter in the table, otherwise you will get the </a:t>
            </a:r>
            <a:r>
              <a:rPr lang="en-US" b="1" dirty="0">
                <a:solidFill>
                  <a:schemeClr val="tx1"/>
                </a:solidFill>
                <a:latin typeface="Calibri"/>
                <a:ea typeface="Calibri"/>
                <a:cs typeface="Calibri"/>
                <a:sym typeface="Calibri"/>
              </a:rPr>
              <a:t>same </a:t>
            </a:r>
            <a:r>
              <a:rPr lang="en-US" b="1" i="0" u="none" strike="noStrike" cap="none" dirty="0">
                <a:solidFill>
                  <a:schemeClr val="tx1"/>
                </a:solidFill>
                <a:latin typeface="Calibri"/>
                <a:ea typeface="Calibri"/>
                <a:cs typeface="Calibri"/>
                <a:sym typeface="Calibri"/>
              </a:rPr>
              <a:t>results you had before</a:t>
            </a:r>
            <a:endParaRPr b="1" dirty="0">
              <a:solidFill>
                <a:schemeClr val="tx1"/>
              </a:solidFill>
            </a:endParaRPr>
          </a:p>
          <a:p>
            <a:pPr marL="800100" marR="0" lvl="1" indent="-342900" algn="l" rtl="0">
              <a:spcBef>
                <a:spcPts val="0"/>
              </a:spcBef>
              <a:spcAft>
                <a:spcPts val="0"/>
              </a:spcAft>
              <a:buClr>
                <a:schemeClr val="dk1"/>
              </a:buClr>
              <a:buSzPts val="1600"/>
              <a:buFont typeface="Arial"/>
              <a:buChar char="•"/>
            </a:pPr>
            <a:r>
              <a:rPr lang="en-US" b="0" i="0" u="none" strike="noStrike" cap="none" dirty="0">
                <a:solidFill>
                  <a:schemeClr val="dk1"/>
                </a:solidFill>
                <a:latin typeface="Calibri"/>
                <a:ea typeface="Calibri"/>
                <a:cs typeface="Calibri"/>
                <a:sym typeface="Calibri"/>
              </a:rPr>
              <a:t>Once completed, exit the run box, and double click the </a:t>
            </a:r>
            <a:r>
              <a:rPr lang="en-US" sz="1600" b="0" i="0" u="none" strike="noStrike" cap="none" dirty="0">
                <a:solidFill>
                  <a:schemeClr val="dk1"/>
                </a:solidFill>
                <a:latin typeface="Calibri"/>
                <a:ea typeface="Calibri"/>
                <a:cs typeface="Calibri"/>
                <a:sym typeface="Calibri"/>
              </a:rPr>
              <a:t>chart to display your new graph</a:t>
            </a:r>
            <a:endParaRPr dirty="0"/>
          </a:p>
          <a:p>
            <a:pPr marL="800100" marR="0" lvl="1" indent="-241300" algn="l" rtl="0">
              <a:spcBef>
                <a:spcPts val="0"/>
              </a:spcBef>
              <a:spcAft>
                <a:spcPts val="0"/>
              </a:spcAft>
              <a:buClr>
                <a:schemeClr val="dk1"/>
              </a:buClr>
              <a:buSzPts val="1600"/>
              <a:buFont typeface="Arial"/>
              <a:buNone/>
            </a:pPr>
            <a:endParaRPr sz="1600" b="0" i="0" u="none" strike="noStrike" cap="none" dirty="0">
              <a:solidFill>
                <a:schemeClr val="dk1"/>
              </a:solidFill>
              <a:latin typeface="Calibri"/>
              <a:ea typeface="Calibri"/>
              <a:cs typeface="Calibri"/>
              <a:sym typeface="Calibri"/>
            </a:endParaRPr>
          </a:p>
          <a:p>
            <a:pPr marL="342900" marR="0" lvl="0" indent="-241300" algn="l" rtl="0">
              <a:spcBef>
                <a:spcPts val="0"/>
              </a:spcBef>
              <a:spcAft>
                <a:spcPts val="0"/>
              </a:spcAft>
              <a:buClr>
                <a:schemeClr val="dk1"/>
              </a:buClr>
              <a:buSzPts val="1600"/>
              <a:buFont typeface="Calibri"/>
              <a:buNone/>
            </a:pPr>
            <a:endParaRPr sz="1600" dirty="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8" name="Google Shape;408;p42"/>
          <p:cNvSpPr txBox="1"/>
          <p:nvPr/>
        </p:nvSpPr>
        <p:spPr>
          <a:xfrm>
            <a:off x="231130" y="249024"/>
            <a:ext cx="8754475" cy="501671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Arial"/>
              <a:buChar char="•"/>
            </a:pPr>
            <a:r>
              <a:rPr lang="en-US" sz="1600" b="1" dirty="0">
                <a:solidFill>
                  <a:schemeClr val="tx1"/>
                </a:solidFill>
                <a:latin typeface="Calibri"/>
                <a:ea typeface="Calibri"/>
                <a:cs typeface="Calibri"/>
                <a:sym typeface="Calibri"/>
              </a:rPr>
              <a:t>R. Reminder explanations about what you are doing (knowledge cementing)</a:t>
            </a:r>
            <a:endParaRPr b="1" dirty="0">
              <a:solidFill>
                <a:schemeClr val="tx1"/>
              </a:solidFill>
            </a:endParaRPr>
          </a:p>
          <a:p>
            <a:pPr marL="800100" marR="0" lvl="1" indent="-342900" algn="l" rtl="0">
              <a:spcBef>
                <a:spcPts val="0"/>
              </a:spcBef>
              <a:spcAft>
                <a:spcPts val="0"/>
              </a:spcAft>
              <a:buClr>
                <a:schemeClr val="dk1"/>
              </a:buClr>
              <a:buSzPts val="1600"/>
              <a:buFont typeface="Arial"/>
              <a:buChar char="•"/>
            </a:pPr>
            <a:endParaRPr lang="en-US" sz="1600" b="0" i="0" u="none" strike="noStrike" cap="none" dirty="0">
              <a:solidFill>
                <a:schemeClr val="dk1"/>
              </a:solidFill>
              <a:latin typeface="Calibri"/>
              <a:ea typeface="Calibri"/>
              <a:cs typeface="Calibri"/>
              <a:sym typeface="Calibri"/>
            </a:endParaRPr>
          </a:p>
          <a:p>
            <a:pPr marL="800100" marR="0" lvl="1" indent="-34290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Using these two bars in the graph,  you are looking to see what the disturbance did to this ecosystem.</a:t>
            </a:r>
            <a:endParaRPr dirty="0"/>
          </a:p>
          <a:p>
            <a:pPr marL="1257300" marR="0" lvl="2" indent="-342900" algn="l" rtl="0">
              <a:spcBef>
                <a:spcPts val="0"/>
              </a:spcBef>
              <a:spcAft>
                <a:spcPts val="0"/>
              </a:spcAft>
              <a:buClr>
                <a:srgbClr val="0000FF"/>
              </a:buClr>
              <a:buSzPts val="1600"/>
              <a:buFont typeface="Arial"/>
              <a:buChar char="•"/>
            </a:pPr>
            <a:r>
              <a:rPr lang="en-US" sz="1600" b="0" i="0" u="none" strike="noStrike" cap="none" dirty="0">
                <a:solidFill>
                  <a:schemeClr val="tx1"/>
                </a:solidFill>
                <a:latin typeface="Calibri"/>
                <a:ea typeface="Calibri"/>
                <a:cs typeface="Calibri"/>
                <a:sym typeface="Calibri"/>
              </a:rPr>
              <a:t>The impact could be that the disturbance reduced or increased any of the successional stages. </a:t>
            </a:r>
          </a:p>
          <a:p>
            <a:pPr marL="1257300" marR="0" lvl="2" indent="-342900" algn="l" rtl="0">
              <a:spcBef>
                <a:spcPts val="0"/>
              </a:spcBef>
              <a:spcAft>
                <a:spcPts val="0"/>
              </a:spcAft>
              <a:buClr>
                <a:srgbClr val="0000FF"/>
              </a:buClr>
              <a:buSzPts val="1600"/>
              <a:buFont typeface="Arial"/>
              <a:buChar char="•"/>
            </a:pPr>
            <a:r>
              <a:rPr lang="en-US" sz="1600" b="0" i="0" u="none" strike="noStrike" cap="none" dirty="0">
                <a:solidFill>
                  <a:schemeClr val="tx1"/>
                </a:solidFill>
                <a:latin typeface="Calibri"/>
                <a:ea typeface="Calibri"/>
                <a:cs typeface="Calibri"/>
                <a:sym typeface="Calibri"/>
              </a:rPr>
              <a:t>Ecologically, you expect a disturbances to change something/have an impact, right?</a:t>
            </a:r>
          </a:p>
          <a:p>
            <a:pPr marL="1257300" marR="0" lvl="2" indent="-342900" algn="l" rtl="0">
              <a:spcBef>
                <a:spcPts val="0"/>
              </a:spcBef>
              <a:spcAft>
                <a:spcPts val="0"/>
              </a:spcAft>
              <a:buClr>
                <a:srgbClr val="0000FF"/>
              </a:buClr>
              <a:buSzPts val="1600"/>
              <a:buFont typeface="Arial"/>
              <a:buChar char="•"/>
            </a:pPr>
            <a:r>
              <a:rPr lang="en-US" sz="1600" b="0" i="0" u="none" strike="noStrike" cap="none" dirty="0">
                <a:solidFill>
                  <a:schemeClr val="tx1"/>
                </a:solidFill>
                <a:latin typeface="Calibri"/>
                <a:ea typeface="Calibri"/>
                <a:cs typeface="Calibri"/>
                <a:sym typeface="Calibri"/>
              </a:rPr>
              <a:t>There are various ways to examine such an impact, right? </a:t>
            </a:r>
          </a:p>
          <a:p>
            <a:pPr marL="1257300" marR="0" lvl="2" indent="-342900" algn="l" rtl="0">
              <a:spcBef>
                <a:spcPts val="0"/>
              </a:spcBef>
              <a:spcAft>
                <a:spcPts val="0"/>
              </a:spcAft>
              <a:buClr>
                <a:srgbClr val="0000FF"/>
              </a:buClr>
              <a:buSzPts val="1600"/>
              <a:buFont typeface="Arial"/>
              <a:buChar char="•"/>
            </a:pPr>
            <a:r>
              <a:rPr lang="en-US" sz="1600" b="0" i="0" u="none" strike="noStrike" cap="none" dirty="0">
                <a:solidFill>
                  <a:schemeClr val="tx1"/>
                </a:solidFill>
                <a:latin typeface="Calibri"/>
                <a:ea typeface="Calibri"/>
                <a:cs typeface="Calibri"/>
                <a:sym typeface="Calibri"/>
              </a:rPr>
              <a:t>In this activity, you are examining that impact by looking at the changes it made to the succession stages e.g., did it reduce later 1 closed and increase early 1 all? What did it do to the other succession classes?</a:t>
            </a:r>
          </a:p>
          <a:p>
            <a:pPr marL="1257300" marR="0" lvl="2" indent="-342900" algn="l" rtl="0">
              <a:spcBef>
                <a:spcPts val="0"/>
              </a:spcBef>
              <a:spcAft>
                <a:spcPts val="0"/>
              </a:spcAft>
              <a:buClr>
                <a:srgbClr val="0000FF"/>
              </a:buClr>
              <a:buSzPts val="1600"/>
              <a:buFont typeface="Arial"/>
              <a:buChar char="•"/>
            </a:pPr>
            <a:r>
              <a:rPr lang="en-US" sz="1600" dirty="0">
                <a:solidFill>
                  <a:schemeClr val="tx1"/>
                </a:solidFill>
                <a:latin typeface="Calibri"/>
                <a:ea typeface="Calibri"/>
                <a:cs typeface="Calibri"/>
                <a:sym typeface="Calibri"/>
              </a:rPr>
              <a:t>That is how you use modeling to introduce a hypothetical disturbance to an ecosystem, and then see what that disturbance will do to that ecosystem, as mentioned before. In this case, you are examining this change by looking at what the disturbance does to the </a:t>
            </a:r>
            <a:r>
              <a:rPr lang="en-US" sz="1600" dirty="0" err="1">
                <a:solidFill>
                  <a:schemeClr val="tx1"/>
                </a:solidFill>
                <a:latin typeface="Calibri"/>
                <a:ea typeface="Calibri"/>
                <a:cs typeface="Calibri"/>
                <a:sym typeface="Calibri"/>
              </a:rPr>
              <a:t>differennt</a:t>
            </a:r>
            <a:r>
              <a:rPr lang="en-US" sz="1600" dirty="0">
                <a:solidFill>
                  <a:schemeClr val="tx1"/>
                </a:solidFill>
                <a:latin typeface="Calibri"/>
                <a:ea typeface="Calibri"/>
                <a:cs typeface="Calibri"/>
                <a:sym typeface="Calibri"/>
              </a:rPr>
              <a:t> succession classes</a:t>
            </a:r>
          </a:p>
          <a:p>
            <a:pPr marL="1257300" lvl="2" indent="-342900">
              <a:buClr>
                <a:srgbClr val="0000FF"/>
              </a:buClr>
              <a:buSzPts val="1600"/>
              <a:buFont typeface="Arial"/>
              <a:buChar char="•"/>
            </a:pPr>
            <a:r>
              <a:rPr lang="en-US" sz="1600" dirty="0">
                <a:solidFill>
                  <a:schemeClr val="tx1"/>
                </a:solidFill>
                <a:latin typeface="Calibri"/>
                <a:ea typeface="Calibri"/>
                <a:cs typeface="Calibri"/>
                <a:sym typeface="Calibri"/>
              </a:rPr>
              <a:t>Later on (with new disturbance that you will do), you will be asked to explain what you think happened that made the vegetation/ecosystem change the way that it did e.g., why do you think mid 1 closed decreased while mid 2 open increased? What could the disturbance have done to the vegetation to make this change happen?</a:t>
            </a:r>
            <a:endParaRPr lang="en-US" sz="1600" b="0" i="0" u="none" strike="noStrike" cap="none" dirty="0">
              <a:solidFill>
                <a:schemeClr val="tx1"/>
              </a:solidFill>
              <a:latin typeface="Calibri"/>
              <a:ea typeface="Calibri"/>
              <a:cs typeface="Calibri"/>
              <a:sym typeface="Calibri"/>
            </a:endParaRPr>
          </a:p>
          <a:p>
            <a:pPr marL="1257300" marR="0" lvl="2" indent="-342900" algn="l" rtl="0">
              <a:spcBef>
                <a:spcPts val="0"/>
              </a:spcBef>
              <a:spcAft>
                <a:spcPts val="0"/>
              </a:spcAft>
              <a:buClr>
                <a:srgbClr val="0000FF"/>
              </a:buClr>
              <a:buSzPts val="1600"/>
              <a:buFont typeface="Arial"/>
              <a:buChar char="•"/>
            </a:pPr>
            <a:r>
              <a:rPr lang="en-US" sz="1600" b="0" i="0" u="none" strike="noStrike" cap="none" dirty="0">
                <a:solidFill>
                  <a:schemeClr val="tx1"/>
                </a:solidFill>
                <a:latin typeface="Calibri"/>
                <a:ea typeface="Calibri"/>
                <a:cs typeface="Calibri"/>
                <a:sym typeface="Calibri"/>
              </a:rPr>
              <a:t>Explanations continue in next slide</a:t>
            </a:r>
          </a:p>
        </p:txBody>
      </p:sp>
    </p:spTree>
    <p:extLst>
      <p:ext uri="{BB962C8B-B14F-4D97-AF65-F5344CB8AC3E}">
        <p14:creationId xmlns:p14="http://schemas.microsoft.com/office/powerpoint/2010/main" val="622237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8" name="Google Shape;408;p42"/>
          <p:cNvSpPr txBox="1"/>
          <p:nvPr/>
        </p:nvSpPr>
        <p:spPr>
          <a:xfrm>
            <a:off x="231130" y="249024"/>
            <a:ext cx="8754475" cy="403183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Arial"/>
              <a:buChar char="•"/>
            </a:pPr>
            <a:r>
              <a:rPr lang="en-US" sz="1600" b="1" dirty="0">
                <a:solidFill>
                  <a:schemeClr val="tx1"/>
                </a:solidFill>
                <a:latin typeface="Calibri"/>
                <a:ea typeface="Calibri"/>
                <a:cs typeface="Calibri"/>
                <a:sym typeface="Calibri"/>
              </a:rPr>
              <a:t>R. What if I would like to see the changes, in numbers, not just by looking at the bar heights?</a:t>
            </a:r>
          </a:p>
          <a:p>
            <a:pPr marL="1257300" marR="0" lvl="2" indent="-342900" algn="l" rtl="0">
              <a:spcBef>
                <a:spcPts val="0"/>
              </a:spcBef>
              <a:spcAft>
                <a:spcPts val="0"/>
              </a:spcAft>
              <a:buClr>
                <a:srgbClr val="0000FF"/>
              </a:buClr>
              <a:buSzPts val="1600"/>
              <a:buFont typeface="Arial"/>
              <a:buChar char="•"/>
            </a:pPr>
            <a:r>
              <a:rPr lang="en-US" sz="1600" dirty="0">
                <a:solidFill>
                  <a:schemeClr val="tx1"/>
                </a:solidFill>
                <a:latin typeface="Calibri"/>
                <a:ea typeface="Calibri"/>
                <a:cs typeface="Calibri"/>
                <a:sym typeface="Calibri"/>
              </a:rPr>
              <a:t>To view the level of change for each succession stage in terms of numbers, do the following</a:t>
            </a:r>
          </a:p>
          <a:p>
            <a:pPr marL="1257300" lvl="8" indent="-342900">
              <a:buClr>
                <a:srgbClr val="0000FF"/>
              </a:buClr>
              <a:buSzPts val="1600"/>
              <a:buFont typeface="Arial"/>
              <a:buChar char="•"/>
            </a:pPr>
            <a:r>
              <a:rPr lang="en-US" sz="1600" b="0" i="0" u="none" strike="noStrike" cap="none" dirty="0">
                <a:solidFill>
                  <a:schemeClr val="tx1"/>
                </a:solidFill>
                <a:latin typeface="Calibri"/>
                <a:ea typeface="Calibri"/>
                <a:cs typeface="Calibri"/>
                <a:sym typeface="Calibri"/>
              </a:rPr>
              <a:t>While you have the graph up, put your curso</a:t>
            </a:r>
            <a:r>
              <a:rPr lang="en-US" sz="1600" dirty="0">
                <a:solidFill>
                  <a:schemeClr val="tx1"/>
                </a:solidFill>
                <a:latin typeface="Calibri"/>
                <a:ea typeface="Calibri"/>
                <a:cs typeface="Calibri"/>
                <a:sym typeface="Calibri"/>
              </a:rPr>
              <a:t>r over any of the bars, right click and click “view data” in the selections given. </a:t>
            </a:r>
            <a:r>
              <a:rPr lang="en-US" sz="1600" b="0" i="0" u="none" strike="noStrike" cap="none" dirty="0">
                <a:solidFill>
                  <a:schemeClr val="tx1"/>
                </a:solidFill>
                <a:latin typeface="Calibri"/>
                <a:ea typeface="Calibri"/>
                <a:cs typeface="Calibri"/>
                <a:sym typeface="Calibri"/>
              </a:rPr>
              <a:t>This will give you a table similar to the one below, where you can see what the values were for your original scenario (the 8822) and what the values are for your disturbance scenario (the 8823)</a:t>
            </a:r>
          </a:p>
          <a:p>
            <a:pPr marL="1257300" lvl="8" indent="-342900">
              <a:buClr>
                <a:srgbClr val="0000FF"/>
              </a:buClr>
              <a:buSzPts val="1600"/>
              <a:buFont typeface="Arial"/>
              <a:buChar char="•"/>
            </a:pPr>
            <a:r>
              <a:rPr lang="en-US" sz="1600" b="0" i="0" u="none" strike="noStrike" cap="none" dirty="0">
                <a:solidFill>
                  <a:schemeClr val="tx1"/>
                </a:solidFill>
                <a:latin typeface="Calibri"/>
                <a:ea typeface="Calibri"/>
                <a:cs typeface="Calibri"/>
                <a:sym typeface="Calibri"/>
              </a:rPr>
              <a:t>You can also put your cursor over any of the bars, right click and  select “export”. This will export the numbers for both the original scenario and the disturbance scenario into an excel file, in case you want to make graphs by yourself later. Just note that the activity you are doing right now not require you to export anything; the graph you made during this process is sufficient.</a:t>
            </a:r>
          </a:p>
          <a:p>
            <a:pPr marL="1257300" lvl="8" indent="-342900">
              <a:buClr>
                <a:srgbClr val="0000FF"/>
              </a:buClr>
              <a:buSzPts val="1600"/>
              <a:buFont typeface="Arial"/>
              <a:buChar char="•"/>
            </a:pPr>
            <a:r>
              <a:rPr lang="en-US" sz="1600" dirty="0">
                <a:solidFill>
                  <a:schemeClr val="tx1"/>
                </a:solidFill>
                <a:latin typeface="Calibri"/>
                <a:ea typeface="Calibri"/>
                <a:cs typeface="Calibri"/>
                <a:sym typeface="Calibri"/>
              </a:rPr>
              <a:t>Now that you have just modeled the impact of a storm as a disturbance, in the next section, you are going to model some additional disturbances</a:t>
            </a:r>
            <a:endParaRPr lang="en-US" sz="1600" b="0" i="0" u="none" strike="noStrike" cap="none" dirty="0">
              <a:solidFill>
                <a:schemeClr val="tx1"/>
              </a:solidFill>
              <a:latin typeface="Calibri"/>
              <a:ea typeface="Calibri"/>
              <a:cs typeface="Calibri"/>
              <a:sym typeface="Calibri"/>
            </a:endParaRPr>
          </a:p>
          <a:p>
            <a:pPr marL="1257300" lvl="8" indent="-342900">
              <a:buClr>
                <a:srgbClr val="0000FF"/>
              </a:buClr>
              <a:buSzPts val="1600"/>
              <a:buFont typeface="Arial"/>
              <a:buChar char="•"/>
            </a:pPr>
            <a:endParaRPr lang="en-US" sz="1600" b="0" i="0" u="none" strike="noStrike" cap="none" dirty="0">
              <a:solidFill>
                <a:schemeClr val="tx1"/>
              </a:solidFill>
              <a:latin typeface="Calibri"/>
              <a:ea typeface="Calibri"/>
              <a:cs typeface="Calibri"/>
              <a:sym typeface="Calibri"/>
            </a:endParaRPr>
          </a:p>
          <a:p>
            <a:pPr marL="1257300" marR="0" lvl="2" indent="-342900" algn="l" rtl="0">
              <a:spcBef>
                <a:spcPts val="0"/>
              </a:spcBef>
              <a:spcAft>
                <a:spcPts val="0"/>
              </a:spcAft>
              <a:buClr>
                <a:srgbClr val="0000FF"/>
              </a:buClr>
              <a:buSzPts val="1600"/>
              <a:buFont typeface="Arial"/>
              <a:buChar char="•"/>
            </a:pPr>
            <a:endParaRPr lang="en-US" sz="1600" b="0" i="0" u="none" strike="noStrike" cap="none" dirty="0">
              <a:solidFill>
                <a:schemeClr val="tx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77750665-17E1-528B-B9C6-0C4794FA1820}"/>
              </a:ext>
            </a:extLst>
          </p:cNvPr>
          <p:cNvPicPr>
            <a:picLocks noChangeAspect="1"/>
          </p:cNvPicPr>
          <p:nvPr/>
        </p:nvPicPr>
        <p:blipFill rotWithShape="1">
          <a:blip r:embed="rId3"/>
          <a:srcRect l="27102" t="19636" r="6307" b="58182"/>
          <a:stretch/>
        </p:blipFill>
        <p:spPr>
          <a:xfrm>
            <a:off x="529937" y="4161559"/>
            <a:ext cx="8185310" cy="1704109"/>
          </a:xfrm>
          <a:prstGeom prst="rect">
            <a:avLst/>
          </a:prstGeom>
        </p:spPr>
      </p:pic>
    </p:spTree>
    <p:extLst>
      <p:ext uri="{BB962C8B-B14F-4D97-AF65-F5344CB8AC3E}">
        <p14:creationId xmlns:p14="http://schemas.microsoft.com/office/powerpoint/2010/main" val="35896347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5"/>
          <p:cNvSpPr txBox="1"/>
          <p:nvPr/>
        </p:nvSpPr>
        <p:spPr>
          <a:xfrm>
            <a:off x="164883" y="2389162"/>
            <a:ext cx="8814233"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Rockwell"/>
                <a:ea typeface="Rockwell"/>
                <a:cs typeface="Rockwell"/>
                <a:sym typeface="Rockwell"/>
              </a:rPr>
              <a:t>Part 3: Modeling the impact of other disturbances on this ecosystem, using the steps learned with the storm practice disturbance</a:t>
            </a:r>
            <a:endParaRPr dirty="0"/>
          </a:p>
        </p:txBody>
      </p:sp>
    </p:spTree>
    <p:extLst>
      <p:ext uri="{BB962C8B-B14F-4D97-AF65-F5344CB8AC3E}">
        <p14:creationId xmlns:p14="http://schemas.microsoft.com/office/powerpoint/2010/main" val="3174644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5"/>
          <p:cNvSpPr txBox="1"/>
          <p:nvPr/>
        </p:nvSpPr>
        <p:spPr>
          <a:xfrm>
            <a:off x="244186" y="113554"/>
            <a:ext cx="8814233"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Rockwell"/>
                <a:ea typeface="Rockwell"/>
                <a:cs typeface="Rockwell"/>
                <a:sym typeface="Rockwell"/>
              </a:rPr>
              <a:t>You would now like to model other disturbances using the steps you just learned with the storm disturbance</a:t>
            </a:r>
            <a:endParaRPr sz="1800" dirty="0"/>
          </a:p>
        </p:txBody>
      </p:sp>
      <p:sp>
        <p:nvSpPr>
          <p:cNvPr id="426" name="Google Shape;426;p45"/>
          <p:cNvSpPr txBox="1"/>
          <p:nvPr/>
        </p:nvSpPr>
        <p:spPr>
          <a:xfrm>
            <a:off x="140277" y="904293"/>
            <a:ext cx="8863445" cy="427805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Note</a:t>
            </a:r>
          </a:p>
          <a:p>
            <a:pPr marL="342900" lvl="3" indent="-342900">
              <a:buClr>
                <a:schemeClr val="dk1"/>
              </a:buClr>
              <a:buSzPts val="1600"/>
              <a:buFont typeface="+mj-lt"/>
              <a:buAutoNum type="arabicPeriod"/>
            </a:pPr>
            <a:r>
              <a:rPr lang="en-US" sz="1600" dirty="0">
                <a:solidFill>
                  <a:schemeClr val="dk1"/>
                </a:solidFill>
                <a:latin typeface="Calibri"/>
                <a:ea typeface="Calibri"/>
                <a:cs typeface="Calibri"/>
                <a:sym typeface="Calibri"/>
              </a:rPr>
              <a:t>Do not delete the </a:t>
            </a:r>
            <a:r>
              <a:rPr kumimoji="0" lang="en-US" sz="1600" b="0" i="0" u="none" strike="noStrike" kern="0" cap="none" spc="0" normalizeH="0" baseline="0" noProof="0" dirty="0">
                <a:ln>
                  <a:noFill/>
                </a:ln>
                <a:solidFill>
                  <a:srgbClr val="000000"/>
                </a:solidFill>
                <a:effectLst/>
                <a:uLnTx/>
                <a:uFillTx/>
                <a:latin typeface="Calibri"/>
                <a:ea typeface="Calibri"/>
                <a:cs typeface="Calibri"/>
                <a:sym typeface="Calibri"/>
              </a:rPr>
              <a:t>“[2]Reference condition models” </a:t>
            </a:r>
            <a:r>
              <a:rPr lang="en-US" sz="1600" dirty="0">
                <a:solidFill>
                  <a:schemeClr val="dk1"/>
                </a:solidFill>
                <a:latin typeface="Calibri"/>
                <a:ea typeface="Calibri"/>
                <a:cs typeface="Calibri"/>
                <a:sym typeface="Calibri"/>
              </a:rPr>
              <a:t>scenario or its results,  that has you original succession classes (blue bars) in the results and those need to show up as part of any new disturbance graph you make. </a:t>
            </a:r>
          </a:p>
          <a:p>
            <a:pPr marL="342900" lvl="3" indent="-342900">
              <a:buClr>
                <a:schemeClr val="dk1"/>
              </a:buClr>
              <a:buSzPts val="1600"/>
              <a:buFont typeface="+mj-lt"/>
              <a:buAutoNum type="arabicPeriod"/>
            </a:pPr>
            <a:r>
              <a:rPr lang="en-US" sz="1600" dirty="0">
                <a:solidFill>
                  <a:schemeClr val="dk1"/>
                </a:solidFill>
                <a:latin typeface="Calibri"/>
                <a:ea typeface="Calibri"/>
                <a:cs typeface="Calibri"/>
                <a:sym typeface="Calibri"/>
              </a:rPr>
              <a:t>Do not run the original model (</a:t>
            </a:r>
            <a:r>
              <a:rPr kumimoji="0" lang="en-US" sz="1600" b="0" i="0" u="none" strike="noStrike" kern="0" cap="none" spc="0" normalizeH="0" baseline="0" noProof="0" dirty="0">
                <a:ln>
                  <a:noFill/>
                </a:ln>
                <a:solidFill>
                  <a:srgbClr val="000000"/>
                </a:solidFill>
                <a:effectLst/>
                <a:uLnTx/>
                <a:uFillTx/>
                <a:latin typeface="Calibri"/>
                <a:ea typeface="Calibri"/>
                <a:cs typeface="Calibri"/>
                <a:sym typeface="Calibri"/>
              </a:rPr>
              <a:t>“[2]Reference condition models”)</a:t>
            </a:r>
            <a:r>
              <a:rPr lang="en-US" sz="1600" dirty="0">
                <a:solidFill>
                  <a:schemeClr val="dk1"/>
                </a:solidFill>
                <a:latin typeface="Calibri"/>
                <a:ea typeface="Calibri"/>
                <a:cs typeface="Calibri"/>
                <a:sym typeface="Calibri"/>
              </a:rPr>
              <a:t> again. At this point, you should not need to run it again!. As long as you leave it in place, it retains the first run you made on it and its results, so your original blue bars should still show up in the new graphs that you will make. If for some reason you delete it, you must run it again so you can have your original blue bars, before doing your next disturbance</a:t>
            </a:r>
          </a:p>
          <a:p>
            <a:pPr marL="342900" lvl="3" indent="-342900">
              <a:buClr>
                <a:schemeClr val="dk1"/>
              </a:buClr>
              <a:buSzPts val="1600"/>
              <a:buFont typeface="+mj-lt"/>
              <a:buAutoNum type="arabicPeriod"/>
            </a:pPr>
            <a:r>
              <a:rPr lang="en-US" sz="1600" dirty="0">
                <a:solidFill>
                  <a:schemeClr val="dk1"/>
                </a:solidFill>
                <a:latin typeface="Calibri"/>
                <a:ea typeface="Calibri"/>
                <a:cs typeface="Calibri"/>
                <a:sym typeface="Calibri"/>
              </a:rPr>
              <a:t>Delete the storm scenario before starting your next disturbance. Too many scenarios (for multiple disturbances) in your workspace can make you copy the wrong scenario when creating a new disturbance. Always delete the scenario (disturbance) you are done with, before creating a new one.</a:t>
            </a:r>
          </a:p>
          <a:p>
            <a:pPr marL="342900" lvl="3" indent="-342900">
              <a:buClr>
                <a:schemeClr val="dk1"/>
              </a:buClr>
              <a:buSzPts val="1600"/>
              <a:buFont typeface="Arial" panose="020B0604020202020204" pitchFamily="34" charset="0"/>
              <a:buChar char="•"/>
            </a:pPr>
            <a:r>
              <a:rPr kumimoji="0" lang="en-US" sz="1600" b="1" i="0" u="none" strike="noStrike" kern="0" cap="none" spc="0" normalizeH="0" baseline="0" noProof="0" dirty="0">
                <a:ln>
                  <a:noFill/>
                </a:ln>
                <a:solidFill>
                  <a:srgbClr val="000000"/>
                </a:solidFill>
                <a:effectLst/>
                <a:uLnTx/>
                <a:uFillTx/>
                <a:latin typeface="Calibri"/>
                <a:ea typeface="Calibri"/>
                <a:cs typeface="Calibri"/>
                <a:sym typeface="Calibri"/>
              </a:rPr>
              <a:t>Use the instructions given in the </a:t>
            </a:r>
            <a:r>
              <a:rPr lang="en-US" sz="1600" b="1" dirty="0">
                <a:latin typeface="Calibri"/>
                <a:ea typeface="Calibri"/>
                <a:cs typeface="Calibri"/>
                <a:sym typeface="Calibri"/>
              </a:rPr>
              <a:t>“additional disturbance” supplemental material</a:t>
            </a:r>
            <a:r>
              <a:rPr kumimoji="0" lang="en-US" sz="1600" b="1" i="0" u="none" strike="noStrike" kern="0" cap="none" spc="0" normalizeH="0" baseline="0" noProof="0" dirty="0">
                <a:ln>
                  <a:noFill/>
                </a:ln>
                <a:solidFill>
                  <a:srgbClr val="000000"/>
                </a:solidFill>
                <a:effectLst/>
                <a:uLnTx/>
                <a:uFillTx/>
                <a:latin typeface="Calibri"/>
                <a:ea typeface="Calibri"/>
                <a:cs typeface="Calibri"/>
                <a:sym typeface="Calibri"/>
              </a:rPr>
              <a:t> to model  additional disturbances and answer questions for each. </a:t>
            </a: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Follow assignment instructions given by your instructor to turn in the required assignments for this activity. This will be the word document where you paste all your graphs and respond to all </a:t>
            </a:r>
            <a:r>
              <a:rPr lang="en-US" sz="1600">
                <a:solidFill>
                  <a:schemeClr val="dk1"/>
                </a:solidFill>
                <a:latin typeface="Calibri"/>
                <a:ea typeface="Calibri"/>
                <a:cs typeface="Calibri"/>
                <a:sym typeface="Calibri"/>
              </a:rPr>
              <a:t>questions given</a:t>
            </a:r>
            <a:endParaRPr lang="en-US" sz="1600" dirty="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467591" y="97864"/>
            <a:ext cx="4940877"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A. Understanding the library and workspace</a:t>
            </a:r>
            <a:endParaRPr sz="1600" dirty="0"/>
          </a:p>
        </p:txBody>
      </p:sp>
      <p:sp>
        <p:nvSpPr>
          <p:cNvPr id="105" name="Google Shape;105;p3"/>
          <p:cNvSpPr txBox="1"/>
          <p:nvPr/>
        </p:nvSpPr>
        <p:spPr>
          <a:xfrm>
            <a:off x="152400" y="554333"/>
            <a:ext cx="8848725" cy="2554505"/>
          </a:xfrm>
          <a:prstGeom prst="rect">
            <a:avLst/>
          </a:prstGeom>
          <a:noFill/>
          <a:ln>
            <a:noFill/>
          </a:ln>
        </p:spPr>
        <p:txBody>
          <a:bodyPr spcFirstLastPara="1" wrap="square" lIns="91425" tIns="45700" rIns="91425" bIns="45700" anchor="t" anchorCtr="0">
            <a:spAutoFit/>
          </a:bodyPr>
          <a:lstStyle/>
          <a:p>
            <a:pPr marL="285750" lvl="2" indent="-285750">
              <a:buClr>
                <a:schemeClr val="dk1"/>
              </a:buClr>
              <a:buSzPts val="1600"/>
              <a:buFont typeface="Arial"/>
              <a:buChar char="•"/>
            </a:pPr>
            <a:r>
              <a:rPr lang="en-US" sz="1600" dirty="0">
                <a:solidFill>
                  <a:schemeClr val="tx1"/>
                </a:solidFill>
                <a:latin typeface="Calibri"/>
                <a:ea typeface="Calibri"/>
                <a:cs typeface="Calibri"/>
                <a:sym typeface="Calibri"/>
              </a:rPr>
              <a:t>Once you have a project, then you can work on various </a:t>
            </a:r>
            <a:r>
              <a:rPr lang="en-US" sz="1600" b="1" dirty="0">
                <a:solidFill>
                  <a:schemeClr val="tx1"/>
                </a:solidFill>
                <a:latin typeface="Calibri"/>
                <a:ea typeface="Calibri"/>
                <a:cs typeface="Calibri"/>
                <a:sym typeface="Calibri"/>
              </a:rPr>
              <a:t>scenarios</a:t>
            </a:r>
            <a:r>
              <a:rPr lang="en-US" sz="1600" dirty="0">
                <a:solidFill>
                  <a:schemeClr val="tx1"/>
                </a:solidFill>
                <a:latin typeface="Calibri"/>
                <a:ea typeface="Calibri"/>
                <a:cs typeface="Calibri"/>
                <a:sym typeface="Calibri"/>
              </a:rPr>
              <a:t> within that project. In this example, the first scenario called </a:t>
            </a:r>
            <a:r>
              <a:rPr lang="en-US" sz="1600" b="1" dirty="0">
                <a:solidFill>
                  <a:schemeClr val="dk1"/>
                </a:solidFill>
                <a:latin typeface="Calibri"/>
                <a:ea typeface="Calibri"/>
                <a:cs typeface="Calibri"/>
                <a:sym typeface="Calibri"/>
              </a:rPr>
              <a:t>“[2]Reference condition models” </a:t>
            </a:r>
            <a:r>
              <a:rPr lang="en-US" sz="1600" dirty="0">
                <a:solidFill>
                  <a:schemeClr val="dk1"/>
                </a:solidFill>
                <a:latin typeface="Calibri"/>
                <a:ea typeface="Calibri"/>
                <a:cs typeface="Calibri"/>
                <a:sym typeface="Calibri"/>
              </a:rPr>
              <a:t>has been made for you. </a:t>
            </a:r>
            <a:r>
              <a:rPr lang="en-US" sz="1600" b="1" dirty="0">
                <a:solidFill>
                  <a:schemeClr val="tx1"/>
                </a:solidFill>
                <a:latin typeface="Calibri"/>
                <a:ea typeface="Calibri"/>
                <a:cs typeface="Calibri"/>
                <a:sym typeface="Calibri"/>
              </a:rPr>
              <a:t>This first one is the </a:t>
            </a:r>
            <a:r>
              <a:rPr lang="en-US" sz="1600" b="1" u="sng" dirty="0">
                <a:solidFill>
                  <a:schemeClr val="tx1"/>
                </a:solidFill>
                <a:latin typeface="Calibri"/>
                <a:ea typeface="Calibri"/>
                <a:cs typeface="Calibri"/>
                <a:sym typeface="Calibri"/>
              </a:rPr>
              <a:t>original scenario</a:t>
            </a:r>
            <a:r>
              <a:rPr lang="en-US" sz="1600" dirty="0">
                <a:solidFill>
                  <a:schemeClr val="tx1"/>
                </a:solidFill>
                <a:latin typeface="Calibri"/>
                <a:ea typeface="Calibri"/>
                <a:cs typeface="Calibri"/>
                <a:sym typeface="Calibri"/>
              </a:rPr>
              <a:t>. For example, if your project is say fire, you can work on various scenarios of fire by changing the parameters of the fire during your modeling process to examine the impact of different fire severities, so that scenario 1 is the original ([2]Reference condition models), scenario 2 could be fire that returns after 5 </a:t>
            </a:r>
            <a:r>
              <a:rPr lang="en-US" sz="1600" dirty="0" err="1">
                <a:solidFill>
                  <a:schemeClr val="tx1"/>
                </a:solidFill>
                <a:latin typeface="Calibri"/>
                <a:ea typeface="Calibri"/>
                <a:cs typeface="Calibri"/>
                <a:sym typeface="Calibri"/>
              </a:rPr>
              <a:t>yrs</a:t>
            </a:r>
            <a:r>
              <a:rPr lang="en-US" sz="1600" dirty="0">
                <a:solidFill>
                  <a:schemeClr val="tx1"/>
                </a:solidFill>
                <a:latin typeface="Calibri"/>
                <a:ea typeface="Calibri"/>
                <a:cs typeface="Calibri"/>
                <a:sym typeface="Calibri"/>
              </a:rPr>
              <a:t>, and scenario 3 is fire that returns after 10 yrs. </a:t>
            </a:r>
            <a:endParaRPr dirty="0">
              <a:solidFill>
                <a:schemeClr val="tx1"/>
              </a:solidFill>
            </a:endParaRP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For this activity, the ecosystem (library, the 13100.51.ssim file) you are working with is a North-Central Interior Dry-Mesic Oak Forest and Woodland. A document with background information about this ecosystem is provided for you as part of the supplemental materials.</a:t>
            </a:r>
            <a:endParaRPr dirty="0"/>
          </a:p>
          <a:p>
            <a:pPr marL="285750" marR="0" lvl="0" indent="-184150" algn="l" rtl="0">
              <a:spcBef>
                <a:spcPts val="0"/>
              </a:spcBef>
              <a:spcAft>
                <a:spcPts val="0"/>
              </a:spcAft>
              <a:buClr>
                <a:schemeClr val="dk1"/>
              </a:buClr>
              <a:buSzPts val="1600"/>
              <a:buFont typeface="Arial"/>
              <a:buNone/>
            </a:pPr>
            <a:endParaRPr sz="1600" b="1" u="sng" dirty="0">
              <a:solidFill>
                <a:srgbClr val="0000F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3314B86D-E4D9-66DA-AC0D-3F0B2E86AE41}"/>
              </a:ext>
            </a:extLst>
          </p:cNvPr>
          <p:cNvPicPr>
            <a:picLocks noChangeAspect="1"/>
          </p:cNvPicPr>
          <p:nvPr/>
        </p:nvPicPr>
        <p:blipFill>
          <a:blip r:embed="rId3"/>
          <a:stretch>
            <a:fillRect/>
          </a:stretch>
        </p:blipFill>
        <p:spPr>
          <a:xfrm>
            <a:off x="1037279" y="3586383"/>
            <a:ext cx="5732398" cy="3213936"/>
          </a:xfrm>
          <a:prstGeom prst="rect">
            <a:avLst/>
          </a:prstGeom>
        </p:spPr>
      </p:pic>
    </p:spTree>
    <p:extLst>
      <p:ext uri="{BB962C8B-B14F-4D97-AF65-F5344CB8AC3E}">
        <p14:creationId xmlns:p14="http://schemas.microsoft.com/office/powerpoint/2010/main" val="2711566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4"/>
          <p:cNvSpPr txBox="1"/>
          <p:nvPr/>
        </p:nvSpPr>
        <p:spPr>
          <a:xfrm>
            <a:off x="150668" y="120045"/>
            <a:ext cx="8853055"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B. Delete unwanted items in your workspace, if there are any</a:t>
            </a:r>
            <a:endParaRPr sz="1600" dirty="0"/>
          </a:p>
        </p:txBody>
      </p:sp>
      <p:sp>
        <p:nvSpPr>
          <p:cNvPr id="113" name="Google Shape;113;p4"/>
          <p:cNvSpPr txBox="1"/>
          <p:nvPr/>
        </p:nvSpPr>
        <p:spPr>
          <a:xfrm>
            <a:off x="195815" y="645308"/>
            <a:ext cx="8523770" cy="28007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Sometimes, your workspace (the screen below) can have other scenarios and their results or even other libraries and projects. This maybe be because someone had used </a:t>
            </a:r>
            <a:r>
              <a:rPr lang="en-US" sz="1600" dirty="0" err="1">
                <a:solidFill>
                  <a:schemeClr val="dk1"/>
                </a:solidFill>
                <a:latin typeface="Calibri"/>
                <a:ea typeface="Calibri"/>
                <a:cs typeface="Calibri"/>
                <a:sym typeface="Calibri"/>
              </a:rPr>
              <a:t>syncrosim</a:t>
            </a:r>
            <a:r>
              <a:rPr lang="en-US" sz="1600" dirty="0">
                <a:solidFill>
                  <a:schemeClr val="dk1"/>
                </a:solidFill>
                <a:latin typeface="Calibri"/>
                <a:ea typeface="Calibri"/>
                <a:cs typeface="Calibri"/>
                <a:sym typeface="Calibri"/>
              </a:rPr>
              <a:t> in the computer and saved their output. When </a:t>
            </a:r>
            <a:r>
              <a:rPr lang="en-US" sz="1600" dirty="0" err="1">
                <a:solidFill>
                  <a:schemeClr val="dk1"/>
                </a:solidFill>
                <a:latin typeface="Calibri"/>
                <a:ea typeface="Calibri"/>
                <a:cs typeface="Calibri"/>
                <a:sym typeface="Calibri"/>
              </a:rPr>
              <a:t>syncrosim</a:t>
            </a:r>
            <a:r>
              <a:rPr lang="en-US" sz="1600" dirty="0">
                <a:solidFill>
                  <a:schemeClr val="dk1"/>
                </a:solidFill>
                <a:latin typeface="Calibri"/>
                <a:ea typeface="Calibri"/>
                <a:cs typeface="Calibri"/>
                <a:sym typeface="Calibri"/>
              </a:rPr>
              <a:t> is opened again, all of the previous saved items show up on the screen. You need to delete them in order to have a clean start. </a:t>
            </a: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For purposes of making the activity simple and straightforward, your workspace should have the only the </a:t>
            </a:r>
            <a:r>
              <a:rPr lang="en-US" sz="1600" b="1" dirty="0">
                <a:solidFill>
                  <a:schemeClr val="dk1"/>
                </a:solidFill>
                <a:latin typeface="Calibri"/>
                <a:ea typeface="Calibri"/>
                <a:cs typeface="Calibri"/>
                <a:sym typeface="Calibri"/>
              </a:rPr>
              <a:t>13100.51</a:t>
            </a:r>
            <a:r>
              <a:rPr lang="en-US" sz="1600" dirty="0">
                <a:solidFill>
                  <a:schemeClr val="dk1"/>
                </a:solidFill>
                <a:latin typeface="Calibri"/>
                <a:ea typeface="Calibri"/>
                <a:cs typeface="Calibri"/>
                <a:sym typeface="Calibri"/>
              </a:rPr>
              <a:t>.ssm library, the </a:t>
            </a:r>
            <a:r>
              <a:rPr lang="en-US" sz="1600" b="1" dirty="0">
                <a:solidFill>
                  <a:schemeClr val="dk1"/>
                </a:solidFill>
                <a:latin typeface="Calibri"/>
                <a:ea typeface="Calibri"/>
                <a:cs typeface="Calibri"/>
                <a:sym typeface="Calibri"/>
              </a:rPr>
              <a:t>Definitions</a:t>
            </a:r>
            <a:r>
              <a:rPr lang="en-US" sz="1600" dirty="0">
                <a:solidFill>
                  <a:schemeClr val="dk1"/>
                </a:solidFill>
                <a:latin typeface="Calibri"/>
                <a:ea typeface="Calibri"/>
                <a:cs typeface="Calibri"/>
                <a:sym typeface="Calibri"/>
              </a:rPr>
              <a:t> project and the “</a:t>
            </a:r>
            <a:r>
              <a:rPr lang="en-US" sz="1600" b="1" dirty="0">
                <a:solidFill>
                  <a:schemeClr val="dk1"/>
                </a:solidFill>
                <a:latin typeface="Calibri"/>
                <a:ea typeface="Calibri"/>
                <a:cs typeface="Calibri"/>
                <a:sym typeface="Calibri"/>
              </a:rPr>
              <a:t>[2]Reference condition models</a:t>
            </a:r>
            <a:r>
              <a:rPr lang="en-US" sz="1600" dirty="0">
                <a:solidFill>
                  <a:schemeClr val="dk1"/>
                </a:solidFill>
                <a:latin typeface="Calibri"/>
                <a:ea typeface="Calibri"/>
                <a:cs typeface="Calibri"/>
                <a:sym typeface="Calibri"/>
              </a:rPr>
              <a:t>” scenario, similar to the image below.</a:t>
            </a: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If there are no other files in your workspace, you are good to go, just go to the next slide to continue</a:t>
            </a: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If by some chance you have additional items in the workspace, do the following</a:t>
            </a:r>
            <a:endParaRPr dirty="0"/>
          </a:p>
          <a:p>
            <a:pPr marL="742950" marR="0" lvl="1" indent="-285750" algn="l" rtl="0">
              <a:spcBef>
                <a:spcPts val="0"/>
              </a:spcBef>
              <a:spcAft>
                <a:spcPts val="0"/>
              </a:spcAft>
              <a:buClr>
                <a:srgbClr val="0000FF"/>
              </a:buClr>
              <a:buSzPts val="1600"/>
              <a:buFont typeface="Arial"/>
              <a:buChar char="•"/>
            </a:pPr>
            <a:r>
              <a:rPr lang="en-US" sz="1600" b="0" i="0" u="none" strike="noStrike" cap="none" dirty="0">
                <a:solidFill>
                  <a:srgbClr val="006600"/>
                </a:solidFill>
                <a:latin typeface="Calibri"/>
                <a:ea typeface="Calibri"/>
                <a:cs typeface="Calibri"/>
                <a:sym typeface="Calibri"/>
              </a:rPr>
              <a:t>Right click each of these extra items and click delete to remove them</a:t>
            </a:r>
          </a:p>
        </p:txBody>
      </p:sp>
      <p:pic>
        <p:nvPicPr>
          <p:cNvPr id="114" name="Google Shape;114;p4"/>
          <p:cNvPicPr preferRelativeResize="0"/>
          <p:nvPr/>
        </p:nvPicPr>
        <p:blipFill rotWithShape="1">
          <a:blip r:embed="rId3">
            <a:alphaModFix/>
          </a:blip>
          <a:srcRect/>
          <a:stretch/>
        </p:blipFill>
        <p:spPr>
          <a:xfrm>
            <a:off x="1575372" y="3496540"/>
            <a:ext cx="5516424" cy="33614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p:nvPr/>
        </p:nvSpPr>
        <p:spPr>
          <a:xfrm>
            <a:off x="155708" y="43054"/>
            <a:ext cx="563202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C. Bringing up the scenario pane</a:t>
            </a:r>
            <a:endParaRPr sz="1600" dirty="0"/>
          </a:p>
        </p:txBody>
      </p:sp>
      <p:sp>
        <p:nvSpPr>
          <p:cNvPr id="120" name="Google Shape;120;p5"/>
          <p:cNvSpPr txBox="1"/>
          <p:nvPr/>
        </p:nvSpPr>
        <p:spPr>
          <a:xfrm>
            <a:off x="1648327" y="-1118936"/>
            <a:ext cx="62954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Make your screen look like this, then double click on “All Models”</a:t>
            </a:r>
            <a:endParaRPr/>
          </a:p>
        </p:txBody>
      </p:sp>
      <p:sp>
        <p:nvSpPr>
          <p:cNvPr id="121" name="Google Shape;121;p5"/>
          <p:cNvSpPr txBox="1"/>
          <p:nvPr/>
        </p:nvSpPr>
        <p:spPr>
          <a:xfrm>
            <a:off x="287078" y="540672"/>
            <a:ext cx="8752888" cy="249295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Remember, our original scenario was the </a:t>
            </a:r>
            <a:r>
              <a:rPr lang="en-US" sz="1600" b="1" dirty="0">
                <a:solidFill>
                  <a:schemeClr val="tx1"/>
                </a:solidFill>
                <a:latin typeface="Calibri"/>
                <a:ea typeface="Calibri"/>
                <a:cs typeface="Calibri"/>
                <a:sym typeface="Calibri"/>
              </a:rPr>
              <a:t>“[2]Reference condition models”</a:t>
            </a:r>
          </a:p>
          <a:p>
            <a:pPr marL="285750" marR="0" lvl="0" indent="-285750" algn="l" rtl="0">
              <a:spcBef>
                <a:spcPts val="0"/>
              </a:spcBef>
              <a:spcAft>
                <a:spcPts val="0"/>
              </a:spcAft>
              <a:buClr>
                <a:schemeClr val="dk1"/>
              </a:buClr>
              <a:buSzPts val="1600"/>
              <a:buFont typeface="Arial"/>
              <a:buChar char="•"/>
            </a:pPr>
            <a:r>
              <a:rPr lang="en-US" sz="1600" dirty="0">
                <a:solidFill>
                  <a:schemeClr val="tx1"/>
                </a:solidFill>
                <a:latin typeface="Calibri"/>
                <a:ea typeface="Calibri"/>
                <a:cs typeface="Calibri"/>
                <a:sym typeface="Calibri"/>
              </a:rPr>
              <a:t>We want to open and examine </a:t>
            </a:r>
            <a:r>
              <a:rPr lang="en-US" sz="1600" dirty="0" err="1">
                <a:solidFill>
                  <a:schemeClr val="tx1"/>
                </a:solidFill>
                <a:latin typeface="Calibri"/>
                <a:ea typeface="Calibri"/>
                <a:cs typeface="Calibri"/>
                <a:sym typeface="Calibri"/>
              </a:rPr>
              <a:t>itnow</a:t>
            </a:r>
            <a:r>
              <a:rPr lang="en-US" sz="1600" dirty="0">
                <a:solidFill>
                  <a:schemeClr val="tx1"/>
                </a:solidFill>
                <a:latin typeface="Calibri"/>
                <a:ea typeface="Calibri"/>
                <a:cs typeface="Calibri"/>
                <a:sym typeface="Calibri"/>
              </a:rPr>
              <a:t>. Its contents will be contained in a pane called the </a:t>
            </a:r>
            <a:r>
              <a:rPr lang="en-US" sz="1600" b="1" dirty="0">
                <a:solidFill>
                  <a:schemeClr val="tx1"/>
                </a:solidFill>
                <a:latin typeface="Calibri"/>
                <a:ea typeface="Calibri"/>
                <a:cs typeface="Calibri"/>
                <a:sym typeface="Calibri"/>
              </a:rPr>
              <a:t>scenario pane</a:t>
            </a:r>
            <a:r>
              <a:rPr lang="en-US" sz="1600" dirty="0">
                <a:solidFill>
                  <a:schemeClr val="tx1"/>
                </a:solidFill>
                <a:latin typeface="Calibri"/>
                <a:ea typeface="Calibri"/>
                <a:cs typeface="Calibri"/>
                <a:sym typeface="Calibri"/>
              </a:rPr>
              <a:t>.</a:t>
            </a:r>
            <a:endParaRPr lang="en-US" sz="16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Bring up the </a:t>
            </a:r>
            <a:r>
              <a:rPr lang="en-US" sz="1600" dirty="0">
                <a:solidFill>
                  <a:schemeClr val="tx1"/>
                </a:solidFill>
                <a:latin typeface="Calibri"/>
                <a:ea typeface="Calibri"/>
                <a:cs typeface="Calibri"/>
                <a:sym typeface="Calibri"/>
              </a:rPr>
              <a:t>scenario pane for this scenario,</a:t>
            </a:r>
            <a:r>
              <a:rPr lang="en-US" sz="1600" b="1" dirty="0">
                <a:solidFill>
                  <a:srgbClr val="006600"/>
                </a:solidFill>
                <a:latin typeface="Calibri"/>
                <a:ea typeface="Calibri"/>
                <a:cs typeface="Calibri"/>
                <a:sym typeface="Calibri"/>
              </a:rPr>
              <a:t> </a:t>
            </a:r>
            <a:r>
              <a:rPr lang="en-US" sz="1600" dirty="0">
                <a:solidFill>
                  <a:schemeClr val="dk1"/>
                </a:solidFill>
                <a:latin typeface="Calibri"/>
                <a:ea typeface="Calibri"/>
                <a:cs typeface="Calibri"/>
                <a:sym typeface="Calibri"/>
              </a:rPr>
              <a:t>by double clicking it (double click the </a:t>
            </a:r>
            <a:r>
              <a:rPr lang="en-US" sz="1600" dirty="0">
                <a:solidFill>
                  <a:schemeClr val="tx1"/>
                </a:solidFill>
                <a:latin typeface="Calibri"/>
                <a:ea typeface="Calibri"/>
                <a:cs typeface="Calibri"/>
                <a:sym typeface="Calibri"/>
              </a:rPr>
              <a:t>“[2]Reference condition models”)</a:t>
            </a:r>
            <a:endParaRPr dirty="0">
              <a:solidFill>
                <a:schemeClr val="tx1"/>
              </a:solidFill>
            </a:endParaRP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Once the pane is up, you can 1) move the scenario pane around to rearrange the tables so they are next to each other, OR 2) you can click the “window” tab at the top and select “Arrange all”</a:t>
            </a:r>
            <a:endParaRPr dirty="0"/>
          </a:p>
          <a:p>
            <a:pPr marL="742950" marR="0" lvl="1" indent="-285750" algn="l" rtl="0">
              <a:spcBef>
                <a:spcPts val="0"/>
              </a:spcBef>
              <a:spcAft>
                <a:spcPts val="0"/>
              </a:spcAft>
              <a:buClr>
                <a:schemeClr val="dk1"/>
              </a:buClr>
              <a:buSzPts val="1600"/>
              <a:buFont typeface="Arial"/>
              <a:buChar char="•"/>
            </a:pPr>
            <a:r>
              <a:rPr lang="en-US" sz="1200" b="0" i="0" u="none" strike="noStrike" cap="none" dirty="0">
                <a:solidFill>
                  <a:schemeClr val="dk1"/>
                </a:solidFill>
                <a:latin typeface="Calibri"/>
                <a:ea typeface="Calibri"/>
                <a:cs typeface="Calibri"/>
                <a:sym typeface="Calibri"/>
              </a:rPr>
              <a:t>You can also expand the scenario window downwards (or sideways) to help see everything in the window</a:t>
            </a:r>
            <a:endParaRPr sz="1200"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When done, your window should look similar to the one below, for option 1 above</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p:txBody>
      </p:sp>
      <p:pic>
        <p:nvPicPr>
          <p:cNvPr id="122" name="Google Shape;122;p5"/>
          <p:cNvPicPr preferRelativeResize="0"/>
          <p:nvPr/>
        </p:nvPicPr>
        <p:blipFill rotWithShape="1">
          <a:blip r:embed="rId3">
            <a:alphaModFix/>
          </a:blip>
          <a:srcRect b="6717"/>
          <a:stretch/>
        </p:blipFill>
        <p:spPr>
          <a:xfrm>
            <a:off x="1317752" y="3009659"/>
            <a:ext cx="6956589" cy="384834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6"/>
          <p:cNvSpPr txBox="1"/>
          <p:nvPr/>
        </p:nvSpPr>
        <p:spPr>
          <a:xfrm>
            <a:off x="155708" y="43054"/>
            <a:ext cx="6187942"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Rockwell"/>
                <a:ea typeface="Rockwell"/>
                <a:cs typeface="Rockwell"/>
                <a:sym typeface="Rockwell"/>
              </a:rPr>
              <a:t>C. Bringing up the scenario pane</a:t>
            </a:r>
            <a:endParaRPr sz="1600" dirty="0"/>
          </a:p>
        </p:txBody>
      </p:sp>
      <p:sp>
        <p:nvSpPr>
          <p:cNvPr id="128" name="Google Shape;128;p6"/>
          <p:cNvSpPr txBox="1"/>
          <p:nvPr/>
        </p:nvSpPr>
        <p:spPr>
          <a:xfrm>
            <a:off x="168179" y="447154"/>
            <a:ext cx="8807642" cy="304694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In the scenario pane, click the </a:t>
            </a:r>
            <a:r>
              <a:rPr lang="en-US" sz="1600" b="1" dirty="0">
                <a:solidFill>
                  <a:schemeClr val="dk1"/>
                </a:solidFill>
                <a:latin typeface="Calibri"/>
                <a:ea typeface="Calibri"/>
                <a:cs typeface="Calibri"/>
                <a:sym typeface="Calibri"/>
              </a:rPr>
              <a:t>“Run control” </a:t>
            </a:r>
            <a:r>
              <a:rPr lang="en-US" sz="1600" dirty="0">
                <a:solidFill>
                  <a:schemeClr val="dk1"/>
                </a:solidFill>
                <a:latin typeface="Calibri"/>
                <a:ea typeface="Calibri"/>
                <a:cs typeface="Calibri"/>
                <a:sym typeface="Calibri"/>
              </a:rPr>
              <a:t>tab at the top of the scenario pane. </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The </a:t>
            </a:r>
            <a:r>
              <a:rPr lang="en-US" sz="1600" b="1" i="0" u="none" strike="noStrike" cap="none" dirty="0">
                <a:solidFill>
                  <a:schemeClr val="dk1"/>
                </a:solidFill>
                <a:latin typeface="Calibri"/>
                <a:ea typeface="Calibri"/>
                <a:cs typeface="Calibri"/>
                <a:sym typeface="Calibri"/>
              </a:rPr>
              <a:t>“start timestep” </a:t>
            </a:r>
            <a:r>
              <a:rPr lang="en-US" sz="1600" b="0" i="0" u="none" strike="noStrike" cap="none" dirty="0">
                <a:solidFill>
                  <a:schemeClr val="dk1"/>
                </a:solidFill>
                <a:latin typeface="Calibri"/>
                <a:ea typeface="Calibri"/>
                <a:cs typeface="Calibri"/>
                <a:sym typeface="Calibri"/>
              </a:rPr>
              <a:t>line should have zero in the box</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The </a:t>
            </a:r>
            <a:r>
              <a:rPr lang="en-US" sz="1600" b="1" i="0" u="none" strike="noStrike" cap="none" dirty="0">
                <a:solidFill>
                  <a:schemeClr val="dk1"/>
                </a:solidFill>
                <a:latin typeface="Calibri"/>
                <a:ea typeface="Calibri"/>
                <a:cs typeface="Calibri"/>
                <a:sym typeface="Calibri"/>
              </a:rPr>
              <a:t>“End timestep”</a:t>
            </a:r>
            <a:r>
              <a:rPr lang="en-US" sz="1600" b="0" i="0" u="none" strike="noStrike" cap="none" dirty="0">
                <a:solidFill>
                  <a:schemeClr val="dk1"/>
                </a:solidFill>
                <a:latin typeface="Calibri"/>
                <a:ea typeface="Calibri"/>
                <a:cs typeface="Calibri"/>
                <a:sym typeface="Calibri"/>
              </a:rPr>
              <a:t> line should have 1000 in the box. If it doesn’t, type in 1000 to replace what's there</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The </a:t>
            </a:r>
            <a:r>
              <a:rPr lang="en-US" sz="1600" b="1" i="0" u="none" strike="noStrike" cap="none" dirty="0">
                <a:solidFill>
                  <a:schemeClr val="dk1"/>
                </a:solidFill>
                <a:latin typeface="Calibri"/>
                <a:ea typeface="Calibri"/>
                <a:cs typeface="Calibri"/>
                <a:sym typeface="Calibri"/>
              </a:rPr>
              <a:t>“Total Iterations line” </a:t>
            </a:r>
            <a:r>
              <a:rPr lang="en-US" sz="1600" b="0" i="0" u="none" strike="noStrike" cap="none" dirty="0">
                <a:solidFill>
                  <a:schemeClr val="dk1"/>
                </a:solidFill>
                <a:latin typeface="Calibri"/>
                <a:ea typeface="Calibri"/>
                <a:cs typeface="Calibri"/>
                <a:sym typeface="Calibri"/>
              </a:rPr>
              <a:t>line should have 3 in the box. If it doesn’t, type in 3 to replace what's there. We are telling it that whenever we run the model, we want it to do 3 iterations of the run. </a:t>
            </a:r>
            <a:r>
              <a:rPr lang="en-US" sz="1200" b="0" i="0" u="none" strike="noStrike" cap="none" dirty="0">
                <a:solidFill>
                  <a:schemeClr val="dk1"/>
                </a:solidFill>
                <a:latin typeface="Calibri"/>
                <a:ea typeface="Calibri"/>
                <a:cs typeface="Calibri"/>
                <a:sym typeface="Calibri"/>
              </a:rPr>
              <a:t>We selected 3 to save time since the more iterations you put, the slower the run is likely to be</a:t>
            </a:r>
            <a:r>
              <a:rPr lang="en-US" sz="1600" b="0" i="0" u="none" strike="noStrike" cap="none" dirty="0">
                <a:solidFill>
                  <a:schemeClr val="dk1"/>
                </a:solidFill>
                <a:latin typeface="Calibri"/>
                <a:ea typeface="Calibri"/>
                <a:cs typeface="Calibri"/>
                <a:sym typeface="Calibri"/>
              </a:rPr>
              <a:t>.</a:t>
            </a:r>
          </a:p>
          <a:p>
            <a:pPr marL="742950" marR="0" lvl="1"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The meanings of these terms are explained in the glossary document that is among the supplemental materials provided</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Click the save button. </a:t>
            </a:r>
            <a:r>
              <a:rPr lang="en-US" sz="1600" b="0" i="0" u="none" strike="noStrike" cap="none" dirty="0">
                <a:solidFill>
                  <a:srgbClr val="006600"/>
                </a:solidFill>
                <a:latin typeface="Calibri"/>
                <a:ea typeface="Calibri"/>
                <a:cs typeface="Calibri"/>
                <a:sym typeface="Calibri"/>
              </a:rPr>
              <a:t>You must do this to save the changes you made, otherwise they will be lost</a:t>
            </a:r>
            <a:endParaRPr dirty="0">
              <a:solidFill>
                <a:srgbClr val="006600"/>
              </a:solidFill>
            </a:endParaRPr>
          </a:p>
          <a:p>
            <a:pPr marL="742950"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Calibri"/>
                <a:ea typeface="Calibri"/>
                <a:cs typeface="Calibri"/>
                <a:sym typeface="Calibri"/>
              </a:rPr>
              <a:t>When done, your window should look similar to the one below</a:t>
            </a:r>
            <a:endParaRPr dirty="0"/>
          </a:p>
        </p:txBody>
      </p:sp>
      <p:pic>
        <p:nvPicPr>
          <p:cNvPr id="3" name="Picture 2">
            <a:extLst>
              <a:ext uri="{FF2B5EF4-FFF2-40B4-BE49-F238E27FC236}">
                <a16:creationId xmlns:a16="http://schemas.microsoft.com/office/drawing/2014/main" id="{DA8670D2-CF49-F9F6-E2B4-1CFCA65344E8}"/>
              </a:ext>
            </a:extLst>
          </p:cNvPr>
          <p:cNvPicPr>
            <a:picLocks noChangeAspect="1"/>
          </p:cNvPicPr>
          <p:nvPr/>
        </p:nvPicPr>
        <p:blipFill rotWithShape="1">
          <a:blip r:embed="rId3"/>
          <a:srcRect b="7727"/>
          <a:stretch/>
        </p:blipFill>
        <p:spPr>
          <a:xfrm>
            <a:off x="1911927" y="3483125"/>
            <a:ext cx="5777345" cy="333182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2464</TotalTime>
  <Words>8664</Words>
  <Application>Microsoft Office PowerPoint</Application>
  <PresentationFormat>On-screen Show (4:3)</PresentationFormat>
  <Paragraphs>349</Paragraphs>
  <Slides>54</Slides>
  <Notes>54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Rockwell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Randy L. Swaty</dc:creator>
  <cp:lastModifiedBy>Priscilla Nyamai</cp:lastModifiedBy>
  <cp:revision>58</cp:revision>
  <dcterms:created xsi:type="dcterms:W3CDTF">2017-09-27T14:10:32Z</dcterms:created>
  <dcterms:modified xsi:type="dcterms:W3CDTF">2024-01-22T04:16:03Z</dcterms:modified>
</cp:coreProperties>
</file>